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 id="2147483672" r:id="rId6"/>
    <p:sldMasterId id="2147483696" r:id="rId7"/>
  </p:sldMasterIdLst>
  <p:notesMasterIdLst>
    <p:notesMasterId r:id="rId39"/>
  </p:notesMasterIdLst>
  <p:sldIdLst>
    <p:sldId id="274" r:id="rId8"/>
    <p:sldId id="297" r:id="rId9"/>
    <p:sldId id="299" r:id="rId10"/>
    <p:sldId id="321" r:id="rId11"/>
    <p:sldId id="322" r:id="rId12"/>
    <p:sldId id="323" r:id="rId13"/>
    <p:sldId id="300" r:id="rId14"/>
    <p:sldId id="301" r:id="rId15"/>
    <p:sldId id="304" r:id="rId16"/>
    <p:sldId id="305" r:id="rId17"/>
    <p:sldId id="324" r:id="rId18"/>
    <p:sldId id="325" r:id="rId19"/>
    <p:sldId id="307" r:id="rId20"/>
    <p:sldId id="318" r:id="rId21"/>
    <p:sldId id="312" r:id="rId22"/>
    <p:sldId id="326" r:id="rId23"/>
    <p:sldId id="308" r:id="rId24"/>
    <p:sldId id="309" r:id="rId25"/>
    <p:sldId id="329" r:id="rId26"/>
    <p:sldId id="330" r:id="rId27"/>
    <p:sldId id="316" r:id="rId28"/>
    <p:sldId id="319" r:id="rId29"/>
    <p:sldId id="331" r:id="rId30"/>
    <p:sldId id="306" r:id="rId31"/>
    <p:sldId id="313" r:id="rId32"/>
    <p:sldId id="332" r:id="rId33"/>
    <p:sldId id="314" r:id="rId34"/>
    <p:sldId id="333" r:id="rId35"/>
    <p:sldId id="315" r:id="rId36"/>
    <p:sldId id="334" r:id="rId37"/>
    <p:sldId id="31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CC5FB7-EEA8-A332-A057-7E4E44D142CF}" name="Aoife McCabe" initials="AM" userId="S::aoife.mccabe@dwer.wa.gov.au::ad9ea8f0-e311-48c7-b5fc-3826a2e6de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8E5"/>
    <a:srgbClr val="3AAD49"/>
    <a:srgbClr val="41A152"/>
    <a:srgbClr val="FFD800"/>
    <a:srgbClr val="039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B6150-5E5C-4DC0-B15A-26FE92E7013F}" v="25" dt="2026-04-09T01:34:40.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63"/>
    <p:restoredTop sz="94740"/>
  </p:normalViewPr>
  <p:slideViewPr>
    <p:cSldViewPr snapToGrid="0" snapToObjects="1">
      <p:cViewPr varScale="1">
        <p:scale>
          <a:sx n="105" d="100"/>
          <a:sy n="105" d="100"/>
        </p:scale>
        <p:origin x="56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MacRae" userId="c31bdd56-9659-4b7c-b9c1-ff839d134c9f" providerId="ADAL" clId="{1F187186-794C-451C-8B46-35BF92EA47B4}"/>
    <pc:docChg chg="undo custSel modSld">
      <pc:chgData name="Kate MacRae" userId="c31bdd56-9659-4b7c-b9c1-ff839d134c9f" providerId="ADAL" clId="{1F187186-794C-451C-8B46-35BF92EA47B4}" dt="2026-04-09T03:17:34.545" v="290" actId="2085"/>
      <pc:docMkLst>
        <pc:docMk/>
      </pc:docMkLst>
      <pc:sldChg chg="modSp mod">
        <pc:chgData name="Kate MacRae" userId="c31bdd56-9659-4b7c-b9c1-ff839d134c9f" providerId="ADAL" clId="{1F187186-794C-451C-8B46-35BF92EA47B4}" dt="2026-04-09T00:57:49.857" v="8" actId="20577"/>
        <pc:sldMkLst>
          <pc:docMk/>
          <pc:sldMk cId="2541894247" sldId="299"/>
        </pc:sldMkLst>
        <pc:spChg chg="mod">
          <ac:chgData name="Kate MacRae" userId="c31bdd56-9659-4b7c-b9c1-ff839d134c9f" providerId="ADAL" clId="{1F187186-794C-451C-8B46-35BF92EA47B4}" dt="2026-04-09T00:57:13.867" v="0" actId="20577"/>
          <ac:spMkLst>
            <pc:docMk/>
            <pc:sldMk cId="2541894247" sldId="299"/>
            <ac:spMk id="8" creationId="{CBF5B656-1651-E8E6-A6BD-63F2F4A18125}"/>
          </ac:spMkLst>
        </pc:spChg>
        <pc:spChg chg="mod">
          <ac:chgData name="Kate MacRae" userId="c31bdd56-9659-4b7c-b9c1-ff839d134c9f" providerId="ADAL" clId="{1F187186-794C-451C-8B46-35BF92EA47B4}" dt="2026-04-09T00:57:49.857" v="8" actId="20577"/>
          <ac:spMkLst>
            <pc:docMk/>
            <pc:sldMk cId="2541894247" sldId="299"/>
            <ac:spMk id="11" creationId="{CCDAB66D-8273-38D7-BA5A-D09331EC6B4B}"/>
          </ac:spMkLst>
        </pc:spChg>
      </pc:sldChg>
      <pc:sldChg chg="modSp mod">
        <pc:chgData name="Kate MacRae" userId="c31bdd56-9659-4b7c-b9c1-ff839d134c9f" providerId="ADAL" clId="{1F187186-794C-451C-8B46-35BF92EA47B4}" dt="2026-04-09T01:14:46.430" v="30" actId="14100"/>
        <pc:sldMkLst>
          <pc:docMk/>
          <pc:sldMk cId="3497984827" sldId="301"/>
        </pc:sldMkLst>
        <pc:spChg chg="mod">
          <ac:chgData name="Kate MacRae" userId="c31bdd56-9659-4b7c-b9c1-ff839d134c9f" providerId="ADAL" clId="{1F187186-794C-451C-8B46-35BF92EA47B4}" dt="2026-04-09T01:14:46.430" v="30" actId="14100"/>
          <ac:spMkLst>
            <pc:docMk/>
            <pc:sldMk cId="3497984827" sldId="301"/>
            <ac:spMk id="15" creationId="{FB7ABA9A-2F91-CF0F-1AE1-145AEF1675E9}"/>
          </ac:spMkLst>
        </pc:spChg>
      </pc:sldChg>
      <pc:sldChg chg="modSp mod">
        <pc:chgData name="Kate MacRae" userId="c31bdd56-9659-4b7c-b9c1-ff839d134c9f" providerId="ADAL" clId="{1F187186-794C-451C-8B46-35BF92EA47B4}" dt="2026-04-09T01:28:55.364" v="64" actId="20577"/>
        <pc:sldMkLst>
          <pc:docMk/>
          <pc:sldMk cId="2860289670" sldId="306"/>
        </pc:sldMkLst>
        <pc:spChg chg="mod">
          <ac:chgData name="Kate MacRae" userId="c31bdd56-9659-4b7c-b9c1-ff839d134c9f" providerId="ADAL" clId="{1F187186-794C-451C-8B46-35BF92EA47B4}" dt="2026-04-09T01:28:55.364" v="64" actId="20577"/>
          <ac:spMkLst>
            <pc:docMk/>
            <pc:sldMk cId="2860289670" sldId="306"/>
            <ac:spMk id="9" creationId="{B842DBAB-B242-9503-E7BE-A02D04864603}"/>
          </ac:spMkLst>
        </pc:spChg>
      </pc:sldChg>
      <pc:sldChg chg="modSp mod">
        <pc:chgData name="Kate MacRae" userId="c31bdd56-9659-4b7c-b9c1-ff839d134c9f" providerId="ADAL" clId="{1F187186-794C-451C-8B46-35BF92EA47B4}" dt="2026-04-09T01:17:44.547" v="32" actId="6549"/>
        <pc:sldMkLst>
          <pc:docMk/>
          <pc:sldMk cId="2529830849" sldId="307"/>
        </pc:sldMkLst>
        <pc:spChg chg="mod">
          <ac:chgData name="Kate MacRae" userId="c31bdd56-9659-4b7c-b9c1-ff839d134c9f" providerId="ADAL" clId="{1F187186-794C-451C-8B46-35BF92EA47B4}" dt="2026-04-09T01:17:44.547" v="32" actId="6549"/>
          <ac:spMkLst>
            <pc:docMk/>
            <pc:sldMk cId="2529830849" sldId="307"/>
            <ac:spMk id="27" creationId="{75C2193E-0E94-9030-E417-32445C9C83CF}"/>
          </ac:spMkLst>
        </pc:spChg>
      </pc:sldChg>
      <pc:sldChg chg="modSp mod">
        <pc:chgData name="Kate MacRae" userId="c31bdd56-9659-4b7c-b9c1-ff839d134c9f" providerId="ADAL" clId="{1F187186-794C-451C-8B46-35BF92EA47B4}" dt="2026-04-09T01:22:01.626" v="48" actId="1076"/>
        <pc:sldMkLst>
          <pc:docMk/>
          <pc:sldMk cId="1221383679" sldId="308"/>
        </pc:sldMkLst>
        <pc:spChg chg="mod">
          <ac:chgData name="Kate MacRae" userId="c31bdd56-9659-4b7c-b9c1-ff839d134c9f" providerId="ADAL" clId="{1F187186-794C-451C-8B46-35BF92EA47B4}" dt="2026-04-09T01:20:36.257" v="33" actId="14100"/>
          <ac:spMkLst>
            <pc:docMk/>
            <pc:sldMk cId="1221383679" sldId="308"/>
            <ac:spMk id="8" creationId="{D30A9EB9-8185-716B-1066-F830B0F4ED7F}"/>
          </ac:spMkLst>
        </pc:spChg>
        <pc:spChg chg="mod">
          <ac:chgData name="Kate MacRae" userId="c31bdd56-9659-4b7c-b9c1-ff839d134c9f" providerId="ADAL" clId="{1F187186-794C-451C-8B46-35BF92EA47B4}" dt="2026-04-09T01:22:01.626" v="48" actId="1076"/>
          <ac:spMkLst>
            <pc:docMk/>
            <pc:sldMk cId="1221383679" sldId="308"/>
            <ac:spMk id="9" creationId="{D37606DF-E1AF-F5B1-4115-F49D8F15D8A3}"/>
          </ac:spMkLst>
        </pc:spChg>
        <pc:spChg chg="mod">
          <ac:chgData name="Kate MacRae" userId="c31bdd56-9659-4b7c-b9c1-ff839d134c9f" providerId="ADAL" clId="{1F187186-794C-451C-8B46-35BF92EA47B4}" dt="2026-04-09T01:21:44.540" v="44" actId="14100"/>
          <ac:spMkLst>
            <pc:docMk/>
            <pc:sldMk cId="1221383679" sldId="308"/>
            <ac:spMk id="10" creationId="{0E19AF62-3271-11C0-F135-2606DBD76B42}"/>
          </ac:spMkLst>
        </pc:spChg>
      </pc:sldChg>
      <pc:sldChg chg="addSp modSp mod">
        <pc:chgData name="Kate MacRae" userId="c31bdd56-9659-4b7c-b9c1-ff839d134c9f" providerId="ADAL" clId="{1F187186-794C-451C-8B46-35BF92EA47B4}" dt="2026-04-09T03:17:34.545" v="290" actId="2085"/>
        <pc:sldMkLst>
          <pc:docMk/>
          <pc:sldMk cId="3512844944" sldId="309"/>
        </pc:sldMkLst>
        <pc:spChg chg="add mod">
          <ac:chgData name="Kate MacRae" userId="c31bdd56-9659-4b7c-b9c1-ff839d134c9f" providerId="ADAL" clId="{1F187186-794C-451C-8B46-35BF92EA47B4}" dt="2026-04-09T03:17:34.545" v="290" actId="2085"/>
          <ac:spMkLst>
            <pc:docMk/>
            <pc:sldMk cId="3512844944" sldId="309"/>
            <ac:spMk id="3" creationId="{1DBF98D3-8655-35F5-25D1-5AA61B2BB48D}"/>
          </ac:spMkLst>
        </pc:spChg>
        <pc:picChg chg="mod">
          <ac:chgData name="Kate MacRae" userId="c31bdd56-9659-4b7c-b9c1-ff839d134c9f" providerId="ADAL" clId="{1F187186-794C-451C-8B46-35BF92EA47B4}" dt="2026-04-09T03:17:11.364" v="287" actId="1076"/>
          <ac:picMkLst>
            <pc:docMk/>
            <pc:sldMk cId="3512844944" sldId="309"/>
            <ac:picMk id="6" creationId="{D9503361-8734-3E77-D58C-407680994CC2}"/>
          </ac:picMkLst>
        </pc:picChg>
      </pc:sldChg>
      <pc:sldChg chg="addSp delSp modSp mod modAnim">
        <pc:chgData name="Kate MacRae" userId="c31bdd56-9659-4b7c-b9c1-ff839d134c9f" providerId="ADAL" clId="{1F187186-794C-451C-8B46-35BF92EA47B4}" dt="2026-04-09T02:49:28.501" v="286" actId="1036"/>
        <pc:sldMkLst>
          <pc:docMk/>
          <pc:sldMk cId="1556383771" sldId="313"/>
        </pc:sldMkLst>
        <pc:spChg chg="add mod">
          <ac:chgData name="Kate MacRae" userId="c31bdd56-9659-4b7c-b9c1-ff839d134c9f" providerId="ADAL" clId="{1F187186-794C-451C-8B46-35BF92EA47B4}" dt="2026-04-09T02:49:28.501" v="286" actId="1036"/>
          <ac:spMkLst>
            <pc:docMk/>
            <pc:sldMk cId="1556383771" sldId="313"/>
            <ac:spMk id="16" creationId="{25F90C41-721A-748C-B24D-28E472570700}"/>
          </ac:spMkLst>
        </pc:spChg>
        <pc:spChg chg="del mod">
          <ac:chgData name="Kate MacRae" userId="c31bdd56-9659-4b7c-b9c1-ff839d134c9f" providerId="ADAL" clId="{1F187186-794C-451C-8B46-35BF92EA47B4}" dt="2026-04-09T01:30:14.772" v="67" actId="478"/>
          <ac:spMkLst>
            <pc:docMk/>
            <pc:sldMk cId="1556383771" sldId="313"/>
            <ac:spMk id="33" creationId="{A2720721-5AA3-D52C-A5F7-35D8D311AF1B}"/>
          </ac:spMkLst>
        </pc:spChg>
        <pc:spChg chg="mod">
          <ac:chgData name="Kate MacRae" userId="c31bdd56-9659-4b7c-b9c1-ff839d134c9f" providerId="ADAL" clId="{1F187186-794C-451C-8B46-35BF92EA47B4}" dt="2026-04-09T01:33:29.512" v="93" actId="1036"/>
          <ac:spMkLst>
            <pc:docMk/>
            <pc:sldMk cId="1556383771" sldId="313"/>
            <ac:spMk id="35" creationId="{C907ABC5-8FE6-A77C-B8B8-249EE81012B4}"/>
          </ac:spMkLst>
        </pc:spChg>
        <pc:spChg chg="mod">
          <ac:chgData name="Kate MacRae" userId="c31bdd56-9659-4b7c-b9c1-ff839d134c9f" providerId="ADAL" clId="{1F187186-794C-451C-8B46-35BF92EA47B4}" dt="2026-04-09T01:33:24.692" v="91" actId="1036"/>
          <ac:spMkLst>
            <pc:docMk/>
            <pc:sldMk cId="1556383771" sldId="313"/>
            <ac:spMk id="37" creationId="{6FD91397-F101-F63B-2269-B180A3CE59AD}"/>
          </ac:spMkLst>
        </pc:spChg>
      </pc:sldChg>
      <pc:sldChg chg="modSp mod">
        <pc:chgData name="Kate MacRae" userId="c31bdd56-9659-4b7c-b9c1-ff839d134c9f" providerId="ADAL" clId="{1F187186-794C-451C-8B46-35BF92EA47B4}" dt="2026-04-09T01:44:47.055" v="194" actId="1076"/>
        <pc:sldMkLst>
          <pc:docMk/>
          <pc:sldMk cId="3407466081" sldId="315"/>
        </pc:sldMkLst>
        <pc:spChg chg="mod">
          <ac:chgData name="Kate MacRae" userId="c31bdd56-9659-4b7c-b9c1-ff839d134c9f" providerId="ADAL" clId="{1F187186-794C-451C-8B46-35BF92EA47B4}" dt="2026-04-09T01:43:47.162" v="169" actId="207"/>
          <ac:spMkLst>
            <pc:docMk/>
            <pc:sldMk cId="3407466081" sldId="315"/>
            <ac:spMk id="5" creationId="{1AB12B2C-968D-C803-B6A9-B5553E642655}"/>
          </ac:spMkLst>
        </pc:spChg>
        <pc:spChg chg="mod">
          <ac:chgData name="Kate MacRae" userId="c31bdd56-9659-4b7c-b9c1-ff839d134c9f" providerId="ADAL" clId="{1F187186-794C-451C-8B46-35BF92EA47B4}" dt="2026-04-09T01:44:47.055" v="194" actId="1076"/>
          <ac:spMkLst>
            <pc:docMk/>
            <pc:sldMk cId="3407466081" sldId="315"/>
            <ac:spMk id="41" creationId="{F3D15381-9328-9434-73A8-B6CFF10288C9}"/>
          </ac:spMkLst>
        </pc:spChg>
        <pc:picChg chg="mod">
          <ac:chgData name="Kate MacRae" userId="c31bdd56-9659-4b7c-b9c1-ff839d134c9f" providerId="ADAL" clId="{1F187186-794C-451C-8B46-35BF92EA47B4}" dt="2026-04-09T01:44:30.577" v="193" actId="1037"/>
          <ac:picMkLst>
            <pc:docMk/>
            <pc:sldMk cId="3407466081" sldId="315"/>
            <ac:picMk id="22" creationId="{10DFFD94-467A-ED59-0FB1-B43D1052316B}"/>
          </ac:picMkLst>
        </pc:picChg>
      </pc:sldChg>
      <pc:sldChg chg="modSp mod">
        <pc:chgData name="Kate MacRae" userId="c31bdd56-9659-4b7c-b9c1-ff839d134c9f" providerId="ADAL" clId="{1F187186-794C-451C-8B46-35BF92EA47B4}" dt="2026-04-09T01:26:01.576" v="60" actId="255"/>
        <pc:sldMkLst>
          <pc:docMk/>
          <pc:sldMk cId="1585025848" sldId="316"/>
        </pc:sldMkLst>
        <pc:spChg chg="mod">
          <ac:chgData name="Kate MacRae" userId="c31bdd56-9659-4b7c-b9c1-ff839d134c9f" providerId="ADAL" clId="{1F187186-794C-451C-8B46-35BF92EA47B4}" dt="2026-04-09T01:25:46.971" v="58" actId="14100"/>
          <ac:spMkLst>
            <pc:docMk/>
            <pc:sldMk cId="1585025848" sldId="316"/>
            <ac:spMk id="5" creationId="{DD4C0606-DC7E-AF3C-9A2B-C1B989122E72}"/>
          </ac:spMkLst>
        </pc:spChg>
        <pc:spChg chg="mod">
          <ac:chgData name="Kate MacRae" userId="c31bdd56-9659-4b7c-b9c1-ff839d134c9f" providerId="ADAL" clId="{1F187186-794C-451C-8B46-35BF92EA47B4}" dt="2026-04-09T01:25:39.182" v="56" actId="14100"/>
          <ac:spMkLst>
            <pc:docMk/>
            <pc:sldMk cId="1585025848" sldId="316"/>
            <ac:spMk id="8" creationId="{6CFCF799-B30F-1A51-B929-7BDC8BF64D8E}"/>
          </ac:spMkLst>
        </pc:spChg>
        <pc:spChg chg="mod">
          <ac:chgData name="Kate MacRae" userId="c31bdd56-9659-4b7c-b9c1-ff839d134c9f" providerId="ADAL" clId="{1F187186-794C-451C-8B46-35BF92EA47B4}" dt="2026-04-09T01:26:01.576" v="60" actId="255"/>
          <ac:spMkLst>
            <pc:docMk/>
            <pc:sldMk cId="1585025848" sldId="316"/>
            <ac:spMk id="9" creationId="{EEB529B9-8525-6EF4-BFAB-2E5328C5CB3C}"/>
          </ac:spMkLst>
        </pc:spChg>
        <pc:spChg chg="mod">
          <ac:chgData name="Kate MacRae" userId="c31bdd56-9659-4b7c-b9c1-ff839d134c9f" providerId="ADAL" clId="{1F187186-794C-451C-8B46-35BF92EA47B4}" dt="2026-04-09T01:25:31.866" v="55" actId="14100"/>
          <ac:spMkLst>
            <pc:docMk/>
            <pc:sldMk cId="1585025848" sldId="316"/>
            <ac:spMk id="10" creationId="{3A9BD793-A7D0-F9A3-4BD3-BB51E2E9D2BF}"/>
          </ac:spMkLst>
        </pc:spChg>
        <pc:spChg chg="mod">
          <ac:chgData name="Kate MacRae" userId="c31bdd56-9659-4b7c-b9c1-ff839d134c9f" providerId="ADAL" clId="{1F187186-794C-451C-8B46-35BF92EA47B4}" dt="2026-04-09T01:25:28.094" v="54" actId="14100"/>
          <ac:spMkLst>
            <pc:docMk/>
            <pc:sldMk cId="1585025848" sldId="316"/>
            <ac:spMk id="13" creationId="{4064530C-13DA-E897-BD45-BCE3271E16CF}"/>
          </ac:spMkLst>
        </pc:spChg>
        <pc:spChg chg="mod">
          <ac:chgData name="Kate MacRae" userId="c31bdd56-9659-4b7c-b9c1-ff839d134c9f" providerId="ADAL" clId="{1F187186-794C-451C-8B46-35BF92EA47B4}" dt="2026-04-09T01:25:22.501" v="53" actId="14100"/>
          <ac:spMkLst>
            <pc:docMk/>
            <pc:sldMk cId="1585025848" sldId="316"/>
            <ac:spMk id="14" creationId="{9184EA92-9F7C-D5D5-532B-BCA6AA0C2F96}"/>
          </ac:spMkLst>
        </pc:spChg>
        <pc:spChg chg="mod">
          <ac:chgData name="Kate MacRae" userId="c31bdd56-9659-4b7c-b9c1-ff839d134c9f" providerId="ADAL" clId="{1F187186-794C-451C-8B46-35BF92EA47B4}" dt="2026-04-09T01:25:43.295" v="57" actId="14100"/>
          <ac:spMkLst>
            <pc:docMk/>
            <pc:sldMk cId="1585025848" sldId="316"/>
            <ac:spMk id="18" creationId="{20249CCC-F50B-B131-E3FC-20FF6840D57E}"/>
          </ac:spMkLst>
        </pc:spChg>
        <pc:spChg chg="mod">
          <ac:chgData name="Kate MacRae" userId="c31bdd56-9659-4b7c-b9c1-ff839d134c9f" providerId="ADAL" clId="{1F187186-794C-451C-8B46-35BF92EA47B4}" dt="2026-04-09T01:25:54.007" v="59" actId="255"/>
          <ac:spMkLst>
            <pc:docMk/>
            <pc:sldMk cId="1585025848" sldId="316"/>
            <ac:spMk id="19" creationId="{B6982DA4-EEA3-28DC-331F-D7FF709C3E37}"/>
          </ac:spMkLst>
        </pc:spChg>
      </pc:sldChg>
      <pc:sldChg chg="modSp mod">
        <pc:chgData name="Kate MacRae" userId="c31bdd56-9659-4b7c-b9c1-ff839d134c9f" providerId="ADAL" clId="{1F187186-794C-451C-8B46-35BF92EA47B4}" dt="2026-04-09T01:55:19.465" v="263" actId="20577"/>
        <pc:sldMkLst>
          <pc:docMk/>
          <pc:sldMk cId="3993318781" sldId="317"/>
        </pc:sldMkLst>
        <pc:spChg chg="mod">
          <ac:chgData name="Kate MacRae" userId="c31bdd56-9659-4b7c-b9c1-ff839d134c9f" providerId="ADAL" clId="{1F187186-794C-451C-8B46-35BF92EA47B4}" dt="2026-04-09T01:51:07.277" v="240" actId="20577"/>
          <ac:spMkLst>
            <pc:docMk/>
            <pc:sldMk cId="3993318781" sldId="317"/>
            <ac:spMk id="26" creationId="{3244283B-0B68-96D6-1B22-8DBF3D28715B}"/>
          </ac:spMkLst>
        </pc:spChg>
        <pc:spChg chg="mod">
          <ac:chgData name="Kate MacRae" userId="c31bdd56-9659-4b7c-b9c1-ff839d134c9f" providerId="ADAL" clId="{1F187186-794C-451C-8B46-35BF92EA47B4}" dt="2026-04-09T01:55:19.465" v="263" actId="20577"/>
          <ac:spMkLst>
            <pc:docMk/>
            <pc:sldMk cId="3993318781" sldId="317"/>
            <ac:spMk id="30" creationId="{EAFCDD68-A471-F577-E23A-E5C798F1CA2B}"/>
          </ac:spMkLst>
        </pc:spChg>
      </pc:sldChg>
      <pc:sldChg chg="modSp mod">
        <pc:chgData name="Kate MacRae" userId="c31bdd56-9659-4b7c-b9c1-ff839d134c9f" providerId="ADAL" clId="{1F187186-794C-451C-8B46-35BF92EA47B4}" dt="2026-04-09T01:27:24.873" v="62" actId="20577"/>
        <pc:sldMkLst>
          <pc:docMk/>
          <pc:sldMk cId="694671075" sldId="319"/>
        </pc:sldMkLst>
        <pc:spChg chg="mod">
          <ac:chgData name="Kate MacRae" userId="c31bdd56-9659-4b7c-b9c1-ff839d134c9f" providerId="ADAL" clId="{1F187186-794C-451C-8B46-35BF92EA47B4}" dt="2026-04-09T01:27:24.873" v="62" actId="20577"/>
          <ac:spMkLst>
            <pc:docMk/>
            <pc:sldMk cId="694671075" sldId="319"/>
            <ac:spMk id="26" creationId="{7BC5FC76-9943-0FD1-72EC-17C58174EEF4}"/>
          </ac:spMkLst>
        </pc:spChg>
      </pc:sldChg>
      <pc:sldChg chg="modSp mod">
        <pc:chgData name="Kate MacRae" userId="c31bdd56-9659-4b7c-b9c1-ff839d134c9f" providerId="ADAL" clId="{1F187186-794C-451C-8B46-35BF92EA47B4}" dt="2026-04-09T01:09:15.602" v="26" actId="948"/>
        <pc:sldMkLst>
          <pc:docMk/>
          <pc:sldMk cId="362428745" sldId="322"/>
        </pc:sldMkLst>
        <pc:spChg chg="mod">
          <ac:chgData name="Kate MacRae" userId="c31bdd56-9659-4b7c-b9c1-ff839d134c9f" providerId="ADAL" clId="{1F187186-794C-451C-8B46-35BF92EA47B4}" dt="2026-04-09T01:09:15.602" v="26" actId="948"/>
          <ac:spMkLst>
            <pc:docMk/>
            <pc:sldMk cId="362428745" sldId="322"/>
            <ac:spMk id="4" creationId="{28BFD3CF-C98C-5F4F-D28B-865B3B674AE0}"/>
          </ac:spMkLst>
        </pc:spChg>
      </pc:sldChg>
      <pc:sldChg chg="modSp">
        <pc:chgData name="Kate MacRae" userId="c31bdd56-9659-4b7c-b9c1-ff839d134c9f" providerId="ADAL" clId="{1F187186-794C-451C-8B46-35BF92EA47B4}" dt="2026-04-09T01:12:39.025" v="27" actId="20577"/>
        <pc:sldMkLst>
          <pc:docMk/>
          <pc:sldMk cId="2003804173" sldId="323"/>
        </pc:sldMkLst>
        <pc:spChg chg="mod">
          <ac:chgData name="Kate MacRae" userId="c31bdd56-9659-4b7c-b9c1-ff839d134c9f" providerId="ADAL" clId="{1F187186-794C-451C-8B46-35BF92EA47B4}" dt="2026-04-09T01:12:39.025" v="27" actId="20577"/>
          <ac:spMkLst>
            <pc:docMk/>
            <pc:sldMk cId="2003804173" sldId="323"/>
            <ac:spMk id="5" creationId="{248EFC8B-59D2-AE33-3865-347C63FE2B2F}"/>
          </ac:spMkLst>
        </pc:spChg>
      </pc:sldChg>
      <pc:sldChg chg="modSp mod">
        <pc:chgData name="Kate MacRae" userId="c31bdd56-9659-4b7c-b9c1-ff839d134c9f" providerId="ADAL" clId="{1F187186-794C-451C-8B46-35BF92EA47B4}" dt="2026-04-09T01:22:53.001" v="49" actId="6549"/>
        <pc:sldMkLst>
          <pc:docMk/>
          <pc:sldMk cId="2854959710" sldId="329"/>
        </pc:sldMkLst>
        <pc:spChg chg="mod">
          <ac:chgData name="Kate MacRae" userId="c31bdd56-9659-4b7c-b9c1-ff839d134c9f" providerId="ADAL" clId="{1F187186-794C-451C-8B46-35BF92EA47B4}" dt="2026-04-09T01:22:53.001" v="49" actId="6549"/>
          <ac:spMkLst>
            <pc:docMk/>
            <pc:sldMk cId="2854959710" sldId="329"/>
            <ac:spMk id="7" creationId="{F28E6E40-B695-F4C4-AC92-2AF0897862D4}"/>
          </ac:spMkLst>
        </pc:spChg>
      </pc:sldChg>
      <pc:sldChg chg="modAnim">
        <pc:chgData name="Kate MacRae" userId="c31bdd56-9659-4b7c-b9c1-ff839d134c9f" providerId="ADAL" clId="{1F187186-794C-451C-8B46-35BF92EA47B4}" dt="2026-04-09T01:34:40.939" v="104"/>
        <pc:sldMkLst>
          <pc:docMk/>
          <pc:sldMk cId="1796604121" sldId="332"/>
        </pc:sldMkLst>
      </pc:sldChg>
      <pc:sldChg chg="modSp mod">
        <pc:chgData name="Kate MacRae" userId="c31bdd56-9659-4b7c-b9c1-ff839d134c9f" providerId="ADAL" clId="{1F187186-794C-451C-8B46-35BF92EA47B4}" dt="2026-04-09T01:38:36.886" v="153" actId="1036"/>
        <pc:sldMkLst>
          <pc:docMk/>
          <pc:sldMk cId="698804310" sldId="333"/>
        </pc:sldMkLst>
        <pc:spChg chg="mod">
          <ac:chgData name="Kate MacRae" userId="c31bdd56-9659-4b7c-b9c1-ff839d134c9f" providerId="ADAL" clId="{1F187186-794C-451C-8B46-35BF92EA47B4}" dt="2026-04-09T01:37:46.973" v="143" actId="14100"/>
          <ac:spMkLst>
            <pc:docMk/>
            <pc:sldMk cId="698804310" sldId="333"/>
            <ac:spMk id="8" creationId="{ED9240F4-CC74-154A-2A91-86F69DA8FB0E}"/>
          </ac:spMkLst>
        </pc:spChg>
        <pc:spChg chg="mod">
          <ac:chgData name="Kate MacRae" userId="c31bdd56-9659-4b7c-b9c1-ff839d134c9f" providerId="ADAL" clId="{1F187186-794C-451C-8B46-35BF92EA47B4}" dt="2026-04-09T01:38:36.886" v="153" actId="1036"/>
          <ac:spMkLst>
            <pc:docMk/>
            <pc:sldMk cId="698804310" sldId="333"/>
            <ac:spMk id="19" creationId="{1811AEDF-33C5-1F21-BEC1-B4AEA0EECE10}"/>
          </ac:spMkLst>
        </pc:spChg>
        <pc:grpChg chg="mod">
          <ac:chgData name="Kate MacRae" userId="c31bdd56-9659-4b7c-b9c1-ff839d134c9f" providerId="ADAL" clId="{1F187186-794C-451C-8B46-35BF92EA47B4}" dt="2026-04-09T01:37:59.657" v="147" actId="1038"/>
          <ac:grpSpMkLst>
            <pc:docMk/>
            <pc:sldMk cId="698804310" sldId="333"/>
            <ac:grpSpMk id="33" creationId="{3DEC1E13-CCB4-0CD2-D08D-6F614C2916D3}"/>
          </ac:grpSpMkLst>
        </pc:grpChg>
      </pc:sldChg>
      <pc:sldChg chg="modSp mod">
        <pc:chgData name="Kate MacRae" userId="c31bdd56-9659-4b7c-b9c1-ff839d134c9f" providerId="ADAL" clId="{1F187186-794C-451C-8B46-35BF92EA47B4}" dt="2026-04-09T01:48:20.312" v="238" actId="1038"/>
        <pc:sldMkLst>
          <pc:docMk/>
          <pc:sldMk cId="3928346837" sldId="334"/>
        </pc:sldMkLst>
        <pc:spChg chg="mod">
          <ac:chgData name="Kate MacRae" userId="c31bdd56-9659-4b7c-b9c1-ff839d134c9f" providerId="ADAL" clId="{1F187186-794C-451C-8B46-35BF92EA47B4}" dt="2026-04-09T01:47:54.168" v="224" actId="1038"/>
          <ac:spMkLst>
            <pc:docMk/>
            <pc:sldMk cId="3928346837" sldId="334"/>
            <ac:spMk id="5" creationId="{E5821ECE-438B-F780-4DDA-4C0DF5EAEB6E}"/>
          </ac:spMkLst>
        </pc:spChg>
        <pc:spChg chg="mod">
          <ac:chgData name="Kate MacRae" userId="c31bdd56-9659-4b7c-b9c1-ff839d134c9f" providerId="ADAL" clId="{1F187186-794C-451C-8B46-35BF92EA47B4}" dt="2026-04-09T01:47:29.420" v="220" actId="14100"/>
          <ac:spMkLst>
            <pc:docMk/>
            <pc:sldMk cId="3928346837" sldId="334"/>
            <ac:spMk id="8" creationId="{ED60233A-D88D-B969-0A3A-3F6AB1DE65DA}"/>
          </ac:spMkLst>
        </pc:spChg>
        <pc:spChg chg="mod">
          <ac:chgData name="Kate MacRae" userId="c31bdd56-9659-4b7c-b9c1-ff839d134c9f" providerId="ADAL" clId="{1F187186-794C-451C-8B46-35BF92EA47B4}" dt="2026-04-09T01:48:20.312" v="238" actId="1038"/>
          <ac:spMkLst>
            <pc:docMk/>
            <pc:sldMk cId="3928346837" sldId="334"/>
            <ac:spMk id="9" creationId="{91C77011-29AE-8B41-A544-5FAAB7AB3929}"/>
          </ac:spMkLst>
        </pc:spChg>
        <pc:spChg chg="mod">
          <ac:chgData name="Kate MacRae" userId="c31bdd56-9659-4b7c-b9c1-ff839d134c9f" providerId="ADAL" clId="{1F187186-794C-451C-8B46-35BF92EA47B4}" dt="2026-04-09T01:47:12.630" v="217" actId="1037"/>
          <ac:spMkLst>
            <pc:docMk/>
            <pc:sldMk cId="3928346837" sldId="334"/>
            <ac:spMk id="10" creationId="{EC25BCC6-78D3-6AC7-5DA1-2BA507F1E058}"/>
          </ac:spMkLst>
        </pc:spChg>
        <pc:spChg chg="mod">
          <ac:chgData name="Kate MacRae" userId="c31bdd56-9659-4b7c-b9c1-ff839d134c9f" providerId="ADAL" clId="{1F187186-794C-451C-8B46-35BF92EA47B4}" dt="2026-04-09T01:47:34.758" v="221" actId="14100"/>
          <ac:spMkLst>
            <pc:docMk/>
            <pc:sldMk cId="3928346837" sldId="334"/>
            <ac:spMk id="13" creationId="{ABFB1518-65E9-54A3-4723-1240D13C09BB}"/>
          </ac:spMkLst>
        </pc:spChg>
        <pc:spChg chg="mod">
          <ac:chgData name="Kate MacRae" userId="c31bdd56-9659-4b7c-b9c1-ff839d134c9f" providerId="ADAL" clId="{1F187186-794C-451C-8B46-35BF92EA47B4}" dt="2026-04-09T01:47:17.309" v="218" actId="1037"/>
          <ac:spMkLst>
            <pc:docMk/>
            <pc:sldMk cId="3928346837" sldId="334"/>
            <ac:spMk id="14" creationId="{D18ACF79-39C6-0DFD-0957-5D15F5772920}"/>
          </ac:spMkLst>
        </pc:spChg>
        <pc:spChg chg="mod">
          <ac:chgData name="Kate MacRae" userId="c31bdd56-9659-4b7c-b9c1-ff839d134c9f" providerId="ADAL" clId="{1F187186-794C-451C-8B46-35BF92EA47B4}" dt="2026-04-09T01:47:38.569" v="222" actId="14100"/>
          <ac:spMkLst>
            <pc:docMk/>
            <pc:sldMk cId="3928346837" sldId="334"/>
            <ac:spMk id="18" creationId="{EF61A5EF-DBEB-D46E-9889-C7C19C97FBA5}"/>
          </ac:spMkLst>
        </pc:spChg>
        <pc:spChg chg="mod">
          <ac:chgData name="Kate MacRae" userId="c31bdd56-9659-4b7c-b9c1-ff839d134c9f" providerId="ADAL" clId="{1F187186-794C-451C-8B46-35BF92EA47B4}" dt="2026-04-09T01:47:20.223" v="219" actId="1037"/>
          <ac:spMkLst>
            <pc:docMk/>
            <pc:sldMk cId="3928346837" sldId="334"/>
            <ac:spMk id="19" creationId="{E09662A8-E58D-D630-831E-4BB08C707C2E}"/>
          </ac:spMkLst>
        </pc:spChg>
        <pc:spChg chg="mod">
          <ac:chgData name="Kate MacRae" userId="c31bdd56-9659-4b7c-b9c1-ff839d134c9f" providerId="ADAL" clId="{1F187186-794C-451C-8B46-35BF92EA47B4}" dt="2026-04-09T01:47:57.623" v="226" actId="1038"/>
          <ac:spMkLst>
            <pc:docMk/>
            <pc:sldMk cId="3928346837" sldId="334"/>
            <ac:spMk id="22" creationId="{7B04563A-15FF-B62A-2CE2-5BC79B04F8C7}"/>
          </ac:spMkLst>
        </pc:spChg>
        <pc:spChg chg="mod">
          <ac:chgData name="Kate MacRae" userId="c31bdd56-9659-4b7c-b9c1-ff839d134c9f" providerId="ADAL" clId="{1F187186-794C-451C-8B46-35BF92EA47B4}" dt="2026-04-09T01:48:17.721" v="236" actId="1038"/>
          <ac:spMkLst>
            <pc:docMk/>
            <pc:sldMk cId="3928346837" sldId="334"/>
            <ac:spMk id="23" creationId="{54D95AC9-15AC-CE2D-10D1-B0BA38531E25}"/>
          </ac:spMkLst>
        </pc:spChg>
        <pc:picChg chg="mod">
          <ac:chgData name="Kate MacRae" userId="c31bdd56-9659-4b7c-b9c1-ff839d134c9f" providerId="ADAL" clId="{1F187186-794C-451C-8B46-35BF92EA47B4}" dt="2026-04-09T01:48:00.370" v="228" actId="1038"/>
          <ac:picMkLst>
            <pc:docMk/>
            <pc:sldMk cId="3928346837" sldId="334"/>
            <ac:picMk id="27" creationId="{5D4D1A3E-CC1A-ABCA-E3D5-58E4D169DF49}"/>
          </ac:picMkLst>
        </pc:picChg>
        <pc:picChg chg="mod">
          <ac:chgData name="Kate MacRae" userId="c31bdd56-9659-4b7c-b9c1-ff839d134c9f" providerId="ADAL" clId="{1F187186-794C-451C-8B46-35BF92EA47B4}" dt="2026-04-09T01:48:03" v="230" actId="1038"/>
          <ac:picMkLst>
            <pc:docMk/>
            <pc:sldMk cId="3928346837" sldId="334"/>
            <ac:picMk id="29" creationId="{070AC9EC-7C1F-9ED4-8177-221C639639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AG Rounded Std Light" panose="020F0502020204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AG Rounded Std Light" panose="020F0502020204020204" pitchFamily="34" charset="0"/>
              </a:defRPr>
            </a:lvl1pPr>
          </a:lstStyle>
          <a:p>
            <a:fld id="{5E90A5EB-946A-4D24-A03F-1398AC3F958C}" type="datetimeFigureOut">
              <a:rPr lang="en-AU" smtClean="0"/>
              <a:pPr/>
              <a:t>9/04/2026</a:t>
            </a:fld>
            <a:endParaRPr lang="en-AU"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AG Rounded Std Light" panose="020F0502020204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AG Rounded Std Light" panose="020F0502020204020204" pitchFamily="34" charset="0"/>
              </a:defRPr>
            </a:lvl1pPr>
          </a:lstStyle>
          <a:p>
            <a:fld id="{3774C398-08F1-4CA2-BE9D-CCCCEE00F2C1}" type="slidenum">
              <a:rPr lang="en-AU" smtClean="0"/>
              <a:pPr/>
              <a:t>‹#›</a:t>
            </a:fld>
            <a:endParaRPr lang="en-AU" dirty="0"/>
          </a:p>
        </p:txBody>
      </p:sp>
    </p:spTree>
    <p:extLst>
      <p:ext uri="{BB962C8B-B14F-4D97-AF65-F5344CB8AC3E}">
        <p14:creationId xmlns:p14="http://schemas.microsoft.com/office/powerpoint/2010/main" val="50940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AG Rounded Std Light" panose="020F0502020204020204" pitchFamily="34" charset="0"/>
        <a:ea typeface="+mn-ea"/>
        <a:cs typeface="+mn-cs"/>
      </a:defRPr>
    </a:lvl1pPr>
    <a:lvl2pPr marL="457200" algn="l" defTabSz="914400" rtl="0" eaLnBrk="1" latinLnBrk="0" hangingPunct="1">
      <a:defRPr sz="1200" kern="1200">
        <a:solidFill>
          <a:schemeClr val="tx1"/>
        </a:solidFill>
        <a:latin typeface="VAG Rounded Std Light" panose="020F0502020204020204" pitchFamily="34" charset="0"/>
        <a:ea typeface="+mn-ea"/>
        <a:cs typeface="+mn-cs"/>
      </a:defRPr>
    </a:lvl2pPr>
    <a:lvl3pPr marL="914400" algn="l" defTabSz="914400" rtl="0" eaLnBrk="1" latinLnBrk="0" hangingPunct="1">
      <a:defRPr sz="1200" kern="1200">
        <a:solidFill>
          <a:schemeClr val="tx1"/>
        </a:solidFill>
        <a:latin typeface="VAG Rounded Std Light" panose="020F0502020204020204" pitchFamily="34" charset="0"/>
        <a:ea typeface="+mn-ea"/>
        <a:cs typeface="+mn-cs"/>
      </a:defRPr>
    </a:lvl3pPr>
    <a:lvl4pPr marL="1371600" algn="l" defTabSz="914400" rtl="0" eaLnBrk="1" latinLnBrk="0" hangingPunct="1">
      <a:defRPr sz="1200" kern="1200">
        <a:solidFill>
          <a:schemeClr val="tx1"/>
        </a:solidFill>
        <a:latin typeface="VAG Rounded Std Light" panose="020F0502020204020204" pitchFamily="34" charset="0"/>
        <a:ea typeface="+mn-ea"/>
        <a:cs typeface="+mn-cs"/>
      </a:defRPr>
    </a:lvl4pPr>
    <a:lvl5pPr marL="1828800" algn="l" defTabSz="914400" rtl="0" eaLnBrk="1" latinLnBrk="0" hangingPunct="1">
      <a:defRPr sz="1200" kern="1200">
        <a:solidFill>
          <a:schemeClr val="tx1"/>
        </a:solidFill>
        <a:latin typeface="VAG Rounded Std Light" panose="020F0502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1685ECE7-DD5C-2626-56E0-D13FC3EB5876}"/>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52D97253-7FE5-0A61-3199-8FA2581722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F6AA0F63-E5F2-4261-A138-F1A4A8DB2DC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944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B67B-7FF0-6316-CCE6-07B1E362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39077-BE8E-9128-6077-E6696146D4D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AB4CBBB-561C-EC25-D5C3-29722EBC32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74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9486-C43B-7943-E9FC-F5238D590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0743F-0799-8553-D504-D8CC8E96A9E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BF02DAB-BA75-E942-A4AF-12B9E0A21B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50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5BC1-A020-CFB2-26F5-BAFC9306F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90C31-F64F-DAFA-8D80-363319E56D8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D175F1D-6B39-3289-306C-A5993AC78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65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A81-C04D-618C-BBA8-CAC9CEA7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534B8-6DBD-9496-04C8-55F23276CF7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C77269C-3656-ED39-8AD4-F4F6A792C2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401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7D29099-BFF5-E285-FD36-47BB0136794A}"/>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46CE1F67-3F43-6917-CF5A-4D8E82959F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66475D5B-1C18-6CA9-81F9-8FF406E5CAD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50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564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90A4F-F740-073E-C8AE-8E5F0443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E64AA-56A9-7D67-11A9-6C9DD0A45F3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5A72F63-5488-F74C-548A-9B51FD349CC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726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9B95-18CC-696F-E5C8-C4F7090E8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D9AFD-2956-6F1A-BDF2-AD302784BAE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B4AD94E-3D4A-E57F-E6B2-3747EFD7C7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6766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8C89-560F-F5D5-3BD1-694D20290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8B6BF-E68A-C0A3-D1F7-8AEE38F34A7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E14E038-3E2A-8133-35C6-03631C50FEA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174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774C398-08F1-4CA2-BE9D-CCCCEE00F2C1}" type="slidenum">
              <a:rPr lang="en-AU" smtClean="0"/>
              <a:pPr/>
              <a:t>4</a:t>
            </a:fld>
            <a:endParaRPr lang="en-AU" dirty="0"/>
          </a:p>
        </p:txBody>
      </p:sp>
    </p:spTree>
    <p:extLst>
      <p:ext uri="{BB962C8B-B14F-4D97-AF65-F5344CB8AC3E}">
        <p14:creationId xmlns:p14="http://schemas.microsoft.com/office/powerpoint/2010/main" val="105741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8E92-D926-AB13-041F-C682291A6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40BA-4EC9-7772-6787-4312AE23241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9D6CF02-7811-B6E0-A12E-A94F0090FF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1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DF93-3A7A-48D4-D773-ED401021C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2AC97-2F05-145F-34DB-39BAE3610E0D}"/>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6D96449-D76A-C53D-145C-6375261E4D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18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F2307-F1A3-E30D-BEBE-1C598FE89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89641-FDF0-9EC9-25B2-0418B40C8B5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438167F-7BBB-6D2E-9F92-88F04996A8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089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57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62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74C398-08F1-4CA2-BE9D-CCCCEE00F2C1}" type="slidenum">
              <a:rPr lang="en-AU" smtClean="0"/>
              <a:pPr/>
              <a:t>11</a:t>
            </a:fld>
            <a:endParaRPr lang="en-AU" dirty="0"/>
          </a:p>
        </p:txBody>
      </p:sp>
    </p:spTree>
    <p:extLst>
      <p:ext uri="{BB962C8B-B14F-4D97-AF65-F5344CB8AC3E}">
        <p14:creationId xmlns:p14="http://schemas.microsoft.com/office/powerpoint/2010/main" val="201310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3086C-1067-C131-72AD-A63CE465E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2DBD0-B719-A083-8DAD-4C36FAA3B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30E9C-10ED-D8CB-5881-B40E61FF7A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F8ED93-1EA3-DB7A-D3FE-74AE76C4E17A}"/>
              </a:ext>
            </a:extLst>
          </p:cNvPr>
          <p:cNvSpPr>
            <a:spLocks noGrp="1"/>
          </p:cNvSpPr>
          <p:nvPr>
            <p:ph type="sldNum" sz="quarter" idx="5"/>
          </p:nvPr>
        </p:nvSpPr>
        <p:spPr/>
        <p:txBody>
          <a:bodyPr/>
          <a:lstStyle/>
          <a:p>
            <a:fld id="{3774C398-08F1-4CA2-BE9D-CCCCEE00F2C1}" type="slidenum">
              <a:rPr lang="en-AU" smtClean="0"/>
              <a:pPr/>
              <a:t>12</a:t>
            </a:fld>
            <a:endParaRPr lang="en-AU" dirty="0"/>
          </a:p>
        </p:txBody>
      </p:sp>
    </p:spTree>
    <p:extLst>
      <p:ext uri="{BB962C8B-B14F-4D97-AF65-F5344CB8AC3E}">
        <p14:creationId xmlns:p14="http://schemas.microsoft.com/office/powerpoint/2010/main" val="55116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9450-71B9-6C7D-E2FC-66AB004C5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7973A-17F5-926A-58EB-654290BFB18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BF63221-4519-8082-148F-1A3E7AE7DD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752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9486-C43B-7943-E9FC-F5238D590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0743F-0799-8553-D504-D8CC8E96A9E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BF02DAB-BA75-E942-A4AF-12B9E0A21B4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50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7A81-C04D-618C-BBA8-CAC9CEA7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534B8-6DBD-9496-04C8-55F23276CF7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C77269C-3656-ED39-8AD4-F4F6A792C2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401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43E69CE-6353-FD4E-AF8D-537E942B353B}"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195851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43E69CE-6353-FD4E-AF8D-537E942B353B}"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2076327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43E69CE-6353-FD4E-AF8D-537E942B353B}"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291840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75E7-9298-BE33-BFBE-0E4FE2DA5C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B51AB-6836-533B-E502-39DC86429F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F1E51-A885-C7B9-F324-21AE49CAF7C7}"/>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BC330A88-56A9-D770-2734-C17A87970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E7E40-2CCA-5638-0D81-0761FD3A96ED}"/>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19818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A31E-0130-FB07-9DEF-7A8A39A2A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A52B3-74BC-01C2-8340-7F7960CAB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CD1E0-7B6D-9545-2970-16E61C3FBE2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04920E27-045C-AF77-1101-A40C8857D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F68E5-8040-6906-0FBC-E1228F2A5EA2}"/>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17647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CFFF-7FC5-4536-1F97-FCC34964D85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C8B3CC-3DC0-0EED-AA7C-C61EEEE70B69}"/>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5DA79-EEA4-570C-B230-3ACA93A8EDA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A3B5FA83-664D-EA25-51E1-6D15C6F6F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68A24-AA0F-EF59-B2DD-72B5DE0C0F79}"/>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86287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2349-D541-69A8-679F-4AD7C7F5B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45DD9-615C-CB65-0668-657F4BB74C5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07C2E-FD7A-664A-4184-DAEC5171990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D24015-492A-8496-042C-1CEA714CD3AF}"/>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4DA79CBD-A27A-4C1E-0BB2-40BC66FCE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91A2C-65E5-FDC1-720D-59EA22082243}"/>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4035476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64B8-7CF2-E1B2-A03D-5259FD526FB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30089-BDDD-F5A1-D058-53C190F8A18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A4286-CEC6-2BA1-4CCA-2BC8FC3DF3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4D8CA6-FE77-5D5A-2998-CC500F93F07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EAC6A-E7EE-6B1D-57FD-7C9C9240AF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CFA1DD-965F-A426-00BF-C560E7CCCA8F}"/>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8" name="Footer Placeholder 7">
            <a:extLst>
              <a:ext uri="{FF2B5EF4-FFF2-40B4-BE49-F238E27FC236}">
                <a16:creationId xmlns:a16="http://schemas.microsoft.com/office/drawing/2014/main" id="{99A5AB69-2FAE-558A-942D-A4175AA51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22628F-7197-66D6-B72A-681A8D8768C0}"/>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290779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4D1B-84AE-FA5A-9E89-9735E1A08880}"/>
              </a:ext>
            </a:extLst>
          </p:cNvPr>
          <p:cNvSpPr>
            <a:spLocks noGrp="1"/>
          </p:cNvSpPr>
          <p:nvPr>
            <p:ph type="title"/>
          </p:nvPr>
        </p:nvSpPr>
        <p:spPr>
          <a:xfrm>
            <a:off x="234202" y="276878"/>
            <a:ext cx="7886700" cy="925419"/>
          </a:xfrm>
        </p:spPr>
        <p:txBody>
          <a:bodyPr>
            <a:normAutofit/>
          </a:bodyPr>
          <a:lstStyle>
            <a:lvl1pPr>
              <a:defRPr sz="3400"/>
            </a:lvl1pPr>
          </a:lstStyle>
          <a:p>
            <a:r>
              <a:rPr lang="en-US" dirty="0"/>
              <a:t>Click to edit Master title style</a:t>
            </a:r>
          </a:p>
        </p:txBody>
      </p:sp>
      <p:sp>
        <p:nvSpPr>
          <p:cNvPr id="3" name="Date Placeholder 2">
            <a:extLst>
              <a:ext uri="{FF2B5EF4-FFF2-40B4-BE49-F238E27FC236}">
                <a16:creationId xmlns:a16="http://schemas.microsoft.com/office/drawing/2014/main" id="{0E72174A-448B-824C-1ED9-8DBEEE1E9941}"/>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4" name="Footer Placeholder 3">
            <a:extLst>
              <a:ext uri="{FF2B5EF4-FFF2-40B4-BE49-F238E27FC236}">
                <a16:creationId xmlns:a16="http://schemas.microsoft.com/office/drawing/2014/main" id="{5A9CA0EF-7729-C0E7-4B39-72437F53D1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B8C54-CAA8-3947-0B72-D7A849FEF7AC}"/>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856892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6B290-3B8E-744F-7883-92FC60DDF11E}"/>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3" name="Footer Placeholder 2">
            <a:extLst>
              <a:ext uri="{FF2B5EF4-FFF2-40B4-BE49-F238E27FC236}">
                <a16:creationId xmlns:a16="http://schemas.microsoft.com/office/drawing/2014/main" id="{FE1DF18D-66AB-62EC-6EEB-1DC38D79E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7E0E4-E420-84B9-0D02-12D0FFFDF672}"/>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4194158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F2685-F1E7-04FF-8BB9-DBF4CB494CC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916BB-312A-BC57-90F6-5CB290397D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B1F11A-7E18-577D-7FB0-F653767EE91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A4E9-8BE0-8DC1-1499-7047749BD247}"/>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4B8541F6-1D59-B1E6-6146-07E70F1E5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59A49-40A8-3001-7C94-C80CAD872DFB}"/>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128801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43E69CE-6353-FD4E-AF8D-537E942B353B}"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3051902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E784-8E1D-95CF-A5D0-2A520342216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B21434-B407-4C55-6140-62A50D7CAAA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2C56A-BDD4-F06B-B21D-530F69E263E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C71A0-0A59-06A7-5327-DCC356072BC0}"/>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6" name="Footer Placeholder 5">
            <a:extLst>
              <a:ext uri="{FF2B5EF4-FFF2-40B4-BE49-F238E27FC236}">
                <a16:creationId xmlns:a16="http://schemas.microsoft.com/office/drawing/2014/main" id="{15A2E6FE-B671-335B-14D2-9BA563D3CA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B811D-2B49-3CA9-22B6-5501692754DF}"/>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4243167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1797-4FC6-CCD2-691D-3AEA5EEB45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96C54-C501-4075-18BC-C7862E6A2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2524-C2AA-C99B-7284-B664D95CBF8B}"/>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4AF66332-2ADC-71EF-EB40-9DEDEA655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8A4C5-41FE-87C4-2F32-AE5144D95350}"/>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75632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571D1-8E16-4927-381C-9EB9796123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18A4A0-2644-2431-D67C-F4652CD1FB9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29B9C-4573-A68B-2093-6472D943CD84}"/>
              </a:ext>
            </a:extLst>
          </p:cNvPr>
          <p:cNvSpPr>
            <a:spLocks noGrp="1"/>
          </p:cNvSpPr>
          <p:nvPr>
            <p:ph type="dt" sz="half" idx="10"/>
          </p:nvPr>
        </p:nvSpPr>
        <p:spPr/>
        <p:txBody>
          <a:body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041C4605-5E29-2FBA-D91F-5A1E8EAC2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FE15B-800E-C91A-C140-4669E64DFC77}"/>
              </a:ext>
            </a:extLst>
          </p:cNvPr>
          <p:cNvSpPr>
            <a:spLocks noGrp="1"/>
          </p:cNvSpPr>
          <p:nvPr>
            <p:ph type="sldNum" sz="quarter" idx="12"/>
          </p:nvPr>
        </p:nvSpPr>
        <p:spPr/>
        <p:txBody>
          <a:bodyPr/>
          <a:lstStyle/>
          <a:p>
            <a:fld id="{D563765C-7484-0342-8A42-AC758EF0DFE2}" type="slidenum">
              <a:rPr lang="en-US" smtClean="0"/>
              <a:t>‹#›</a:t>
            </a:fld>
            <a:endParaRPr lang="en-US"/>
          </a:p>
        </p:txBody>
      </p:sp>
    </p:spTree>
    <p:extLst>
      <p:ext uri="{BB962C8B-B14F-4D97-AF65-F5344CB8AC3E}">
        <p14:creationId xmlns:p14="http://schemas.microsoft.com/office/powerpoint/2010/main" val="3688596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35E6-5728-1C4E-BB51-1548CEC0817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0F18E-9A2D-EFF3-D940-E7D834E0369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02D8D7-9C90-3D09-37A4-5B4F1B98BC9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754234A1-9A39-7D3F-0469-602F91D54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07FAB-128F-48D9-4ADE-F36F1E27AE14}"/>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4047100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70A2-6866-455F-04EE-398331F3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9BC66-59AA-F4B9-6D5F-2D029B82AE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85E82-EA83-4699-F77C-7CD51DFEC79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539E0D64-2425-B5B9-A6BB-49EFA7B21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630BF-88D2-885E-B425-595979183541}"/>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069037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FEB1-9376-09DF-1895-C7214FA2972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CA0233-093B-688E-133D-283AC18623C8}"/>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8A3774-1061-BA9B-B93D-E2C8DE2E2659}"/>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17998690-6E34-6288-E02D-453F1A91C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03A0D-FF6C-B246-FFDF-6BB9FAD11F51}"/>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1123339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6EC7-0DE1-2D9F-9C4F-F79F9E3D2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1A670-9A77-F6F2-D94A-C8C124A0342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FCC0C-28BE-2F20-A02D-7C191199454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6655-3318-5859-76C6-EA462E992B61}"/>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7850BFC1-425E-5962-0196-AD80AC4E3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F0846-9559-2517-9DB6-9DFC32EEBA92}"/>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353174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28AB-1ED5-3CEE-7D25-39687C7488A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E2B56-616C-A47E-A04E-BECB70AF3D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A6FB9D-E558-38A3-72EC-74A47F41734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A69E0-7101-F414-F26A-1589517EAD2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13142-B9CB-7B65-E050-7B0429BC734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891E2D-D48C-5CAE-B820-72AEAA2084E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8" name="Footer Placeholder 7">
            <a:extLst>
              <a:ext uri="{FF2B5EF4-FFF2-40B4-BE49-F238E27FC236}">
                <a16:creationId xmlns:a16="http://schemas.microsoft.com/office/drawing/2014/main" id="{7248FE53-D0C8-0192-E3D8-772F6C7D31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B45BE-1115-E078-7C5E-F1D75830F294}"/>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2261568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18340-2036-4497-852D-233BA8F85DEC}"/>
              </a:ext>
            </a:extLst>
          </p:cNvPr>
          <p:cNvSpPr>
            <a:spLocks noGrp="1"/>
          </p:cNvSpPr>
          <p:nvPr>
            <p:ph type="title"/>
          </p:nvPr>
        </p:nvSpPr>
        <p:spPr>
          <a:xfrm>
            <a:off x="332814" y="203761"/>
            <a:ext cx="7886700" cy="818216"/>
          </a:xfrm>
        </p:spPr>
        <p:txBody>
          <a:bodyPr>
            <a:normAutofit/>
          </a:bodyPr>
          <a:lstStyle>
            <a:lvl1pPr>
              <a:defRPr sz="3400" b="1" i="0">
                <a:solidFill>
                  <a:schemeClr val="bg1"/>
                </a:solidFill>
                <a:latin typeface="VAG Rounded Std Thin" panose="020F0502020204020204"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505F37AD-B9D0-C240-9C28-F4558EB706F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4" name="Footer Placeholder 3">
            <a:extLst>
              <a:ext uri="{FF2B5EF4-FFF2-40B4-BE49-F238E27FC236}">
                <a16:creationId xmlns:a16="http://schemas.microsoft.com/office/drawing/2014/main" id="{E50F34A1-4836-26AB-807C-B4E7C1F59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7331A-BF14-2679-DB7B-99F99AAAA53B}"/>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462231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ECD0FE-D48A-F9BE-5032-7B2EC73E4A89}"/>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3" name="Footer Placeholder 2">
            <a:extLst>
              <a:ext uri="{FF2B5EF4-FFF2-40B4-BE49-F238E27FC236}">
                <a16:creationId xmlns:a16="http://schemas.microsoft.com/office/drawing/2014/main" id="{2890AB55-9D5A-5B72-5999-0F9E3528D5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4840A-F6AE-3705-A320-B8BAD2714EEC}"/>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707978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43E69CE-6353-FD4E-AF8D-537E942B353B}"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47014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C49F-0229-8DF5-D885-0A69135B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8FEF4C-19B0-E33D-7412-C3C352B9D4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53B7E-D367-5929-4EFE-F6300A9166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85B07-D6D8-0EC2-F4B2-6D46F42EA4CA}"/>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DB3BC3D5-6097-8DB3-B8E7-813D4519F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44547-FCF6-C7AB-3C54-8BF059629533}"/>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1845381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0B8B8-D8AA-8F2F-45E4-D414A57223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586839-B00D-7D71-F3B8-8435C2BC5C6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A566E-3D2B-C62B-66C8-1C527912843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FD65A-BF27-30BD-3CD4-B6B05DD6D76C}"/>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6" name="Footer Placeholder 5">
            <a:extLst>
              <a:ext uri="{FF2B5EF4-FFF2-40B4-BE49-F238E27FC236}">
                <a16:creationId xmlns:a16="http://schemas.microsoft.com/office/drawing/2014/main" id="{E5563E02-AA28-D7D3-8F9A-6B6DB5788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EC35F-8C2E-604C-32DA-24AEBC11B3DB}"/>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4247696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F1A6-7581-5155-73D9-7606D675A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72A991-FBDF-B704-796B-99E06EA49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8F1C0-9A49-86DE-2190-4BE01CEEB532}"/>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4F9425A2-2060-F57F-FDC6-649AA61F8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0D09E-DD45-CF4C-9BD9-A2F64C961535}"/>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1355859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E8E03-4891-7EB9-E1D8-9E1DB9A573A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57446-5C15-ACAD-53A1-B827019CC1F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087DA-7CB2-288A-1AAF-5DBAA897D0F6}"/>
              </a:ext>
            </a:extLst>
          </p:cNvPr>
          <p:cNvSpPr>
            <a:spLocks noGrp="1"/>
          </p:cNvSpPr>
          <p:nvPr>
            <p:ph type="dt" sz="half" idx="10"/>
          </p:nvPr>
        </p:nvSpPr>
        <p:spPr/>
        <p:txBody>
          <a:body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928E68FB-49F8-8FBF-A6F0-F5212A799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758DE-00F1-6711-5E5F-F8D70A78BE0C}"/>
              </a:ext>
            </a:extLst>
          </p:cNvPr>
          <p:cNvSpPr>
            <a:spLocks noGrp="1"/>
          </p:cNvSpPr>
          <p:nvPr>
            <p:ph type="sldNum" sz="quarter" idx="12"/>
          </p:nvPr>
        </p:nvSpPr>
        <p:spPr/>
        <p:txBody>
          <a:bodyPr/>
          <a:lstStyle/>
          <a:p>
            <a:fld id="{62E6FE21-4A6C-9C4E-B2F8-6919902CDA2F}" type="slidenum">
              <a:rPr lang="en-US" smtClean="0"/>
              <a:t>‹#›</a:t>
            </a:fld>
            <a:endParaRPr lang="en-US"/>
          </a:p>
        </p:txBody>
      </p:sp>
    </p:spTree>
    <p:extLst>
      <p:ext uri="{BB962C8B-B14F-4D97-AF65-F5344CB8AC3E}">
        <p14:creationId xmlns:p14="http://schemas.microsoft.com/office/powerpoint/2010/main" val="3405232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034B-FEBB-4611-5141-65454EECD28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C45766-933C-CF9C-CDFE-95C5B4DBF76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33EC4-7270-5FD0-2DD6-E0D85769A4F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F662C835-C95F-A6B9-C09D-593A75DCF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FEDD8-51F5-0C8E-626E-279A4FE6AB0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833529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C2AC-F778-EB64-98E1-A16504A12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C7178-BEB2-2611-B5B2-F7FC4AEEB6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F18A1-3613-2BC2-06CB-74542AF9FD1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11285CDC-B8B9-2B4D-1586-5278C9FC1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31FAD-08C0-FE34-A2E3-3DFA82990710}"/>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342342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67AF-413C-F398-11BD-34B027020F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A03516-9765-6E85-3021-67B2DAE87B50}"/>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35E0E-7071-9CE7-F650-5F6782AE40B7}"/>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BB05A5CB-D47B-53D6-6414-3C198A33A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FAD1-4E26-8596-5207-0967ECF9468D}"/>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82522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8306-5833-B27A-5BFD-69CB5EE54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9466-3B99-598F-7CDD-181B6E134F1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5C941-4FE4-B57A-6378-F1B623F02DB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DB8B7-339D-8704-0469-DF302CCAA36E}"/>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4E7634B4-B553-FF00-A269-5BE6F1A26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E5304-D80C-6456-2C4E-E9FB113BCE4E}"/>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719086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525E-0AC0-4ECD-1A50-5620CEBD014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57C35-D98C-AEF0-3DAA-C1CDCA1DFFD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6AA79-D421-A5CB-CAF8-6AF16214D18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76CD93-D9A0-F7C3-87FA-0BC67DE95E6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44A55-57AC-5DCB-89C3-6C7AE4E19CF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2789E-7597-C9D5-A708-37912179202B}"/>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8" name="Footer Placeholder 7">
            <a:extLst>
              <a:ext uri="{FF2B5EF4-FFF2-40B4-BE49-F238E27FC236}">
                <a16:creationId xmlns:a16="http://schemas.microsoft.com/office/drawing/2014/main" id="{C6A449F0-E7D1-0B17-48C6-E15679EFD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FD72F1-91D0-013D-6BA3-CC2DE2ED92D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599565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98D85-E331-965E-E273-A9E331478A74}"/>
              </a:ext>
            </a:extLst>
          </p:cNvPr>
          <p:cNvSpPr>
            <a:spLocks noGrp="1"/>
          </p:cNvSpPr>
          <p:nvPr>
            <p:ph type="title"/>
          </p:nvPr>
        </p:nvSpPr>
        <p:spPr>
          <a:xfrm>
            <a:off x="216273" y="136525"/>
            <a:ext cx="7886700" cy="849593"/>
          </a:xfrm>
        </p:spPr>
        <p:txBody>
          <a:bodyPr>
            <a:normAutofit/>
          </a:bodyPr>
          <a:lstStyle>
            <a:lvl1pPr>
              <a:defRPr sz="3500" b="1" i="0">
                <a:solidFill>
                  <a:srgbClr val="41A152"/>
                </a:solidFill>
                <a:latin typeface="VAG Rounded Std Thin" panose="020F0502020204020204"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50CD8B10-A02C-E056-88CA-F71ABC2AEF52}"/>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4" name="Footer Placeholder 3">
            <a:extLst>
              <a:ext uri="{FF2B5EF4-FFF2-40B4-BE49-F238E27FC236}">
                <a16:creationId xmlns:a16="http://schemas.microsoft.com/office/drawing/2014/main" id="{FEFC9369-27F5-CD39-8F1B-D536AA55C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219C1A-5570-29E4-C539-189778779597}"/>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35382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43E69CE-6353-FD4E-AF8D-537E942B353B}"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77300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0958F-73AB-8E07-185E-F26089A77F87}"/>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3" name="Footer Placeholder 2">
            <a:extLst>
              <a:ext uri="{FF2B5EF4-FFF2-40B4-BE49-F238E27FC236}">
                <a16:creationId xmlns:a16="http://schemas.microsoft.com/office/drawing/2014/main" id="{550FE287-9D2D-DC6E-C9D5-3061F7454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CEE7CE-964D-F008-9308-EA2419D2EA0C}"/>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591815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4A3F-F6DF-8F71-7BE9-103D8F46F44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6D8943-99CF-FD8E-7755-282CDA3DD5A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BEAF1-CD2C-5503-DA32-C6D321FA81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4B5E7-EA8E-6484-2386-9A331B14CD3C}"/>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648723B6-E36C-9E1A-68D8-49B00EAE6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17B45-ABEE-8B63-724B-869EF994EE50}"/>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2226789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3C94-DA87-7EA7-FB8E-864F32414D5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9F7242-B483-02FA-90BD-2CCA2C4666E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CF06C-5ACC-8911-8DCB-7B008246BB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12D37-2DC7-7D18-B3BE-010A758672ED}"/>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6" name="Footer Placeholder 5">
            <a:extLst>
              <a:ext uri="{FF2B5EF4-FFF2-40B4-BE49-F238E27FC236}">
                <a16:creationId xmlns:a16="http://schemas.microsoft.com/office/drawing/2014/main" id="{AE28DAB0-80DD-053E-CCAA-5CFA861B6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C285C-9BA1-BE3D-7C89-752CBB8AD767}"/>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96439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32A63-EC1F-C797-0DAB-4F062694C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BE220-6080-374D-C6DC-AD1069FFE6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2F353-A340-2E3B-118E-8E26B7545EA5}"/>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76BF4ACA-AAF2-725C-239A-BAC5EEA53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D1F01-0697-1E1E-BB2D-1D7ACC6491EA}"/>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1312592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B277A-D5CD-F643-FBFE-E62258B93E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AABE5A-12EB-2B1F-CA35-7AD45E45270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BFEFA-23B1-6888-DEAA-3B5A67DBA880}"/>
              </a:ext>
            </a:extLst>
          </p:cNvPr>
          <p:cNvSpPr>
            <a:spLocks noGrp="1"/>
          </p:cNvSpPr>
          <p:nvPr>
            <p:ph type="dt" sz="half" idx="10"/>
          </p:nvPr>
        </p:nvSpPr>
        <p:spPr/>
        <p:txBody>
          <a:body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927349F1-81F9-089C-226F-013FA4420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CFC5E-304E-030B-5A33-15D513C5F4C3}"/>
              </a:ext>
            </a:extLst>
          </p:cNvPr>
          <p:cNvSpPr>
            <a:spLocks noGrp="1"/>
          </p:cNvSpPr>
          <p:nvPr>
            <p:ph type="sldNum" sz="quarter" idx="12"/>
          </p:nvPr>
        </p:nvSpPr>
        <p:spPr/>
        <p:txBody>
          <a:bodyPr/>
          <a:lstStyle/>
          <a:p>
            <a:fld id="{8C0DDD52-29AB-2343-8C9A-4426FF024D45}" type="slidenum">
              <a:rPr lang="en-US" smtClean="0"/>
              <a:t>‹#›</a:t>
            </a:fld>
            <a:endParaRPr lang="en-US"/>
          </a:p>
        </p:txBody>
      </p:sp>
    </p:spTree>
    <p:extLst>
      <p:ext uri="{BB962C8B-B14F-4D97-AF65-F5344CB8AC3E}">
        <p14:creationId xmlns:p14="http://schemas.microsoft.com/office/powerpoint/2010/main" val="379697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43E69CE-6353-FD4E-AF8D-537E942B353B}"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25645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43E69CE-6353-FD4E-AF8D-537E942B353B}"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123207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E69CE-6353-FD4E-AF8D-537E942B353B}"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77641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43E69CE-6353-FD4E-AF8D-537E942B353B}"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2330241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43E69CE-6353-FD4E-AF8D-537E942B353B}"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A02517-335E-7740-BBA5-FC42C76ECB00}" type="slidenum">
              <a:rPr lang="en-US" smtClean="0"/>
              <a:t>‹#›</a:t>
            </a:fld>
            <a:endParaRPr lang="en-US"/>
          </a:p>
        </p:txBody>
      </p:sp>
    </p:spTree>
    <p:extLst>
      <p:ext uri="{BB962C8B-B14F-4D97-AF65-F5344CB8AC3E}">
        <p14:creationId xmlns:p14="http://schemas.microsoft.com/office/powerpoint/2010/main" val="121232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VAG Rounded Std Light" panose="020F0502020204020204" pitchFamily="34" charset="0"/>
              </a:defRPr>
            </a:lvl1pPr>
          </a:lstStyle>
          <a:p>
            <a:fld id="{043E69CE-6353-FD4E-AF8D-537E942B353B}" type="datetimeFigureOut">
              <a:rPr lang="en-US" smtClean="0"/>
              <a:pPr/>
              <a:t>4/9/2026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VAG Rounded Std Light" panose="020F0502020204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VAG Rounded Std Light" panose="020F0502020204020204" pitchFamily="34" charset="0"/>
              </a:defRPr>
            </a:lvl1pPr>
          </a:lstStyle>
          <a:p>
            <a:fld id="{31A02517-335E-7740-BBA5-FC42C76ECB00}" type="slidenum">
              <a:rPr lang="en-US" smtClean="0"/>
              <a:pPr/>
              <a:t>‹#›</a:t>
            </a:fld>
            <a:endParaRPr lang="en-US" dirty="0"/>
          </a:p>
        </p:txBody>
      </p:sp>
      <p:sp>
        <p:nvSpPr>
          <p:cNvPr id="8" name="TextBox 7">
            <a:extLst>
              <a:ext uri="{FF2B5EF4-FFF2-40B4-BE49-F238E27FC236}">
                <a16:creationId xmlns:a16="http://schemas.microsoft.com/office/drawing/2014/main" id="{687A5671-6F7D-DCBB-F2CA-35DDD36A5C4D}"/>
              </a:ext>
            </a:extLst>
          </p:cNvPr>
          <p:cNvSpPr txBox="1"/>
          <p:nvPr>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US" sz="1000">
                <a:solidFill>
                  <a:srgbClr val="FF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776990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ACF20-FAA8-353D-5CCB-565154B57174}"/>
              </a:ext>
            </a:extLst>
          </p:cNvPr>
          <p:cNvSpPr>
            <a:spLocks noGrp="1"/>
          </p:cNvSpPr>
          <p:nvPr>
            <p:ph type="title"/>
          </p:nvPr>
        </p:nvSpPr>
        <p:spPr>
          <a:xfrm>
            <a:off x="628650" y="32067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82EDBD-6578-944D-6C89-518581FB38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F002EF-6512-ED1F-002E-AD60B68CB2F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E22C26-E546-B141-BFE4-BC08BF34C730}" type="datetimeFigureOut">
              <a:rPr lang="en-US" smtClean="0"/>
              <a:t>4/9/2026</a:t>
            </a:fld>
            <a:endParaRPr lang="en-US"/>
          </a:p>
        </p:txBody>
      </p:sp>
      <p:sp>
        <p:nvSpPr>
          <p:cNvPr id="5" name="Footer Placeholder 4">
            <a:extLst>
              <a:ext uri="{FF2B5EF4-FFF2-40B4-BE49-F238E27FC236}">
                <a16:creationId xmlns:a16="http://schemas.microsoft.com/office/drawing/2014/main" id="{FBA683F0-EEF8-281C-548C-374B18A052A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6FC89E-4A51-F2ED-34B8-D895D2FE99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63765C-7484-0342-8A42-AC758EF0DFE2}" type="slidenum">
              <a:rPr lang="en-US" smtClean="0"/>
              <a:t>‹#›</a:t>
            </a:fld>
            <a:endParaRPr lang="en-US"/>
          </a:p>
        </p:txBody>
      </p:sp>
    </p:spTree>
    <p:extLst>
      <p:ext uri="{BB962C8B-B14F-4D97-AF65-F5344CB8AC3E}">
        <p14:creationId xmlns:p14="http://schemas.microsoft.com/office/powerpoint/2010/main" val="33785184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i="0" kern="1200">
          <a:solidFill>
            <a:schemeClr val="tx1"/>
          </a:solidFill>
          <a:latin typeface="VAG Rounded Std Thin" panose="020F05020202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1C7B1-78A7-2DD5-FE97-502055A24939}"/>
              </a:ext>
            </a:extLst>
          </p:cNvPr>
          <p:cNvSpPr>
            <a:spLocks noGrp="1"/>
          </p:cNvSpPr>
          <p:nvPr>
            <p:ph type="title"/>
          </p:nvPr>
        </p:nvSpPr>
        <p:spPr>
          <a:xfrm>
            <a:off x="288000" y="216000"/>
            <a:ext cx="7886700" cy="8630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236C17-49CF-270D-A6B3-0B2E479DA8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BDE325-9814-EC9E-8248-FFB72AACB84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CE7822-88AF-1C4E-BCCA-2AD1B46F2750}" type="datetimeFigureOut">
              <a:rPr lang="en-US" smtClean="0"/>
              <a:t>4/9/2026</a:t>
            </a:fld>
            <a:endParaRPr lang="en-US"/>
          </a:p>
        </p:txBody>
      </p:sp>
      <p:sp>
        <p:nvSpPr>
          <p:cNvPr id="5" name="Footer Placeholder 4">
            <a:extLst>
              <a:ext uri="{FF2B5EF4-FFF2-40B4-BE49-F238E27FC236}">
                <a16:creationId xmlns:a16="http://schemas.microsoft.com/office/drawing/2014/main" id="{818A916D-871F-7E4E-5951-69FCEEE24A4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F6CCAE-9E18-3F08-DF8A-167D2216C0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E6FE21-4A6C-9C4E-B2F8-6919902CDA2F}" type="slidenum">
              <a:rPr lang="en-US" smtClean="0"/>
              <a:t>‹#›</a:t>
            </a:fld>
            <a:endParaRPr lang="en-US"/>
          </a:p>
        </p:txBody>
      </p:sp>
    </p:spTree>
    <p:extLst>
      <p:ext uri="{BB962C8B-B14F-4D97-AF65-F5344CB8AC3E}">
        <p14:creationId xmlns:p14="http://schemas.microsoft.com/office/powerpoint/2010/main" val="1351630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400" b="1" i="0" kern="1200">
          <a:solidFill>
            <a:schemeClr val="bg1"/>
          </a:solidFill>
          <a:latin typeface="VAG Rounded Std Thin" panose="020F05020202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AG Rounded Std Light" panose="020F05020202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Std Light" panose="020F05020202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Std Light" panose="020F05020202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Std Light" panose="020F05020202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Std Light" panose="020F05020202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83717-CC2A-7A2C-E5D8-6183E81F01F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99009C-65C2-608A-32F5-938FA4F858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9B6CA-CE64-8652-2860-19C8BAC4AAB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8E1F14-757B-5345-B5DF-859EB9BFAFCA}" type="datetimeFigureOut">
              <a:rPr lang="en-US" smtClean="0"/>
              <a:t>4/9/2026</a:t>
            </a:fld>
            <a:endParaRPr lang="en-US"/>
          </a:p>
        </p:txBody>
      </p:sp>
      <p:sp>
        <p:nvSpPr>
          <p:cNvPr id="5" name="Footer Placeholder 4">
            <a:extLst>
              <a:ext uri="{FF2B5EF4-FFF2-40B4-BE49-F238E27FC236}">
                <a16:creationId xmlns:a16="http://schemas.microsoft.com/office/drawing/2014/main" id="{7654B75E-CCF3-07E6-4B21-E9D86BD6AD8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53E203-74A8-B5D2-C49F-A05DAD3FA2E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0DDD52-29AB-2343-8C9A-4426FF024D45}" type="slidenum">
              <a:rPr lang="en-US" smtClean="0"/>
              <a:t>‹#›</a:t>
            </a:fld>
            <a:endParaRPr lang="en-US"/>
          </a:p>
        </p:txBody>
      </p:sp>
    </p:spTree>
    <p:extLst>
      <p:ext uri="{BB962C8B-B14F-4D97-AF65-F5344CB8AC3E}">
        <p14:creationId xmlns:p14="http://schemas.microsoft.com/office/powerpoint/2010/main" val="21251139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3.png"/><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52.emf"/><Relationship Id="rId11" Type="http://schemas.openxmlformats.org/officeDocument/2006/relationships/image" Target="../media/image54.emf"/><Relationship Id="rId5" Type="http://schemas.openxmlformats.org/officeDocument/2006/relationships/image" Target="../media/image51.emf"/><Relationship Id="rId10" Type="http://schemas.openxmlformats.org/officeDocument/2006/relationships/image" Target="../media/image25.emf"/><Relationship Id="rId4" Type="http://schemas.openxmlformats.org/officeDocument/2006/relationships/image" Target="../media/image24.svg"/><Relationship Id="rId9" Type="http://schemas.openxmlformats.org/officeDocument/2006/relationships/image" Target="../media/image53.emf"/></Relationships>
</file>

<file path=ppt/slides/_rels/slide1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8.emf"/><Relationship Id="rId5" Type="http://schemas.openxmlformats.org/officeDocument/2006/relationships/image" Target="../media/image57.emf"/><Relationship Id="rId10" Type="http://schemas.openxmlformats.org/officeDocument/2006/relationships/image" Target="../media/image62.emf"/><Relationship Id="rId4" Type="http://schemas.openxmlformats.org/officeDocument/2006/relationships/image" Target="../media/image56.svg"/><Relationship Id="rId9" Type="http://schemas.openxmlformats.org/officeDocument/2006/relationships/image" Target="../media/image61.emf"/></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7.emf"/><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69.png"/><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29.emf"/><Relationship Id="rId5" Type="http://schemas.openxmlformats.org/officeDocument/2006/relationships/image" Target="../media/image71.png"/><Relationship Id="rId4" Type="http://schemas.openxmlformats.org/officeDocument/2006/relationships/image" Target="../media/image70.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23.png"/><Relationship Id="rId7" Type="http://schemas.openxmlformats.org/officeDocument/2006/relationships/image" Target="../media/image72.em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1.emf"/><Relationship Id="rId5" Type="http://schemas.openxmlformats.org/officeDocument/2006/relationships/image" Target="../media/image52.emf"/><Relationship Id="rId10" Type="http://schemas.openxmlformats.org/officeDocument/2006/relationships/image" Target="../media/image75.emf"/><Relationship Id="rId4" Type="http://schemas.openxmlformats.org/officeDocument/2006/relationships/image" Target="../media/image24.svg"/><Relationship Id="rId9" Type="http://schemas.openxmlformats.org/officeDocument/2006/relationships/image" Target="../media/image74.emf"/></Relationships>
</file>

<file path=ppt/slides/_rels/slide2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79.emf"/><Relationship Id="rId11" Type="http://schemas.openxmlformats.org/officeDocument/2006/relationships/image" Target="../media/image53.emf"/><Relationship Id="rId5" Type="http://schemas.openxmlformats.org/officeDocument/2006/relationships/image" Target="../media/image78.svg"/><Relationship Id="rId10" Type="http://schemas.openxmlformats.org/officeDocument/2006/relationships/image" Target="../media/image54.emf"/><Relationship Id="rId4" Type="http://schemas.openxmlformats.org/officeDocument/2006/relationships/image" Target="../media/image77.png"/><Relationship Id="rId9" Type="http://schemas.openxmlformats.org/officeDocument/2006/relationships/image" Target="../media/image25.emf"/></Relationships>
</file>

<file path=ppt/slides/_rels/slide22.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5.png"/><Relationship Id="rId7" Type="http://schemas.openxmlformats.org/officeDocument/2006/relationships/image" Target="../media/image74.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1.emf"/><Relationship Id="rId11" Type="http://schemas.openxmlformats.org/officeDocument/2006/relationships/image" Target="../media/image61.emf"/><Relationship Id="rId5" Type="http://schemas.openxmlformats.org/officeDocument/2006/relationships/image" Target="../media/image52.emf"/><Relationship Id="rId10" Type="http://schemas.openxmlformats.org/officeDocument/2006/relationships/image" Target="../media/image60.emf"/><Relationship Id="rId4" Type="http://schemas.openxmlformats.org/officeDocument/2006/relationships/image" Target="../media/image56.svg"/><Relationship Id="rId9" Type="http://schemas.openxmlformats.org/officeDocument/2006/relationships/image" Target="../media/image82.emf"/></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16.xml"/><Relationship Id="rId7" Type="http://schemas.openxmlformats.org/officeDocument/2006/relationships/image" Target="../media/image56.svg"/><Relationship Id="rId2" Type="http://schemas.openxmlformats.org/officeDocument/2006/relationships/slideLayout" Target="../slideLayouts/slideLayout28.xml"/><Relationship Id="rId1" Type="http://schemas.openxmlformats.org/officeDocument/2006/relationships/video" Target="https://www.youtube.com/embed/uFKaD6NFjDQ?feature=oembed" TargetMode="External"/><Relationship Id="rId6" Type="http://schemas.openxmlformats.org/officeDocument/2006/relationships/image" Target="../media/image55.png"/><Relationship Id="rId5" Type="http://schemas.openxmlformats.org/officeDocument/2006/relationships/hyperlink" Target="https://www.youtube.com/watch?v=uFKaD6NFjDQ"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8.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7.emf"/><Relationship Id="rId5" Type="http://schemas.openxmlformats.org/officeDocument/2006/relationships/image" Target="../media/image73.emf"/><Relationship Id="rId4" Type="http://schemas.openxmlformats.org/officeDocument/2006/relationships/image" Target="../media/image86.emf"/></Relationships>
</file>

<file path=ppt/slides/_rels/slide2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emf"/></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9.png"/><Relationship Id="rId7" Type="http://schemas.openxmlformats.org/officeDocument/2006/relationships/image" Target="../media/image58.emf"/><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94.emf"/><Relationship Id="rId11" Type="http://schemas.openxmlformats.org/officeDocument/2006/relationships/image" Target="../media/image98.svg"/><Relationship Id="rId5" Type="http://schemas.openxmlformats.org/officeDocument/2006/relationships/image" Target="../media/image28.emf"/><Relationship Id="rId10" Type="http://schemas.openxmlformats.org/officeDocument/2006/relationships/image" Target="../media/image97.png"/><Relationship Id="rId4" Type="http://schemas.openxmlformats.org/officeDocument/2006/relationships/image" Target="../media/image70.svg"/><Relationship Id="rId9" Type="http://schemas.openxmlformats.org/officeDocument/2006/relationships/image" Target="../media/image96.svg"/></Relationships>
</file>

<file path=ppt/slides/_rels/slide29.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23.png"/><Relationship Id="rId7" Type="http://schemas.openxmlformats.org/officeDocument/2006/relationships/image" Target="../media/image99.emf"/><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75.emf"/><Relationship Id="rId5" Type="http://schemas.openxmlformats.org/officeDocument/2006/relationships/image" Target="../media/image52.emf"/><Relationship Id="rId10" Type="http://schemas.openxmlformats.org/officeDocument/2006/relationships/image" Target="../media/image102.png"/><Relationship Id="rId4" Type="http://schemas.openxmlformats.org/officeDocument/2006/relationships/image" Target="../media/image24.svg"/><Relationship Id="rId9" Type="http://schemas.openxmlformats.org/officeDocument/2006/relationships/image" Target="../media/image101.emf"/></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l-zc_1vjLnI" TargetMode="External"/><Relationship Id="rId2" Type="http://schemas.openxmlformats.org/officeDocument/2006/relationships/slideLayout" Target="../slideLayouts/slideLayout29.xml"/><Relationship Id="rId1" Type="http://schemas.openxmlformats.org/officeDocument/2006/relationships/video" Target="https://www.youtube.com/embed/l-zc_1vjLnI?feature=oembed"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77.png"/><Relationship Id="rId7" Type="http://schemas.openxmlformats.org/officeDocument/2006/relationships/image" Target="../media/image104.png"/><Relationship Id="rId12" Type="http://schemas.openxmlformats.org/officeDocument/2006/relationships/image" Target="../media/image105.emf"/><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03.png"/><Relationship Id="rId11" Type="http://schemas.openxmlformats.org/officeDocument/2006/relationships/image" Target="../media/image54.emf"/><Relationship Id="rId5" Type="http://schemas.openxmlformats.org/officeDocument/2006/relationships/image" Target="../media/image79.emf"/><Relationship Id="rId10" Type="http://schemas.openxmlformats.org/officeDocument/2006/relationships/image" Target="../media/image53.emf"/><Relationship Id="rId4" Type="http://schemas.openxmlformats.org/officeDocument/2006/relationships/image" Target="../media/image78.svg"/><Relationship Id="rId9" Type="http://schemas.openxmlformats.org/officeDocument/2006/relationships/image" Target="../media/image25.emf"/></Relationships>
</file>

<file path=ppt/slides/_rels/slide31.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5.png"/><Relationship Id="rId7" Type="http://schemas.openxmlformats.org/officeDocument/2006/relationships/image" Target="../media/image82.emf"/><Relationship Id="rId12"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74.emf"/><Relationship Id="rId11" Type="http://schemas.openxmlformats.org/officeDocument/2006/relationships/image" Target="../media/image106.emf"/><Relationship Id="rId5" Type="http://schemas.openxmlformats.org/officeDocument/2006/relationships/image" Target="../media/image52.emf"/><Relationship Id="rId10" Type="http://schemas.openxmlformats.org/officeDocument/2006/relationships/image" Target="../media/image60.emf"/><Relationship Id="rId4" Type="http://schemas.openxmlformats.org/officeDocument/2006/relationships/image" Target="../media/image56.svg"/><Relationship Id="rId9" Type="http://schemas.openxmlformats.org/officeDocument/2006/relationships/image" Target="../media/image87.e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emf"/></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3506D096-3AC4-A4ED-BFA3-561B2B995030}"/>
              </a:ext>
            </a:extLst>
          </p:cNvPr>
          <p:cNvPicPr>
            <a:picLocks noChangeAspect="1"/>
          </p:cNvPicPr>
          <p:nvPr/>
        </p:nvPicPr>
        <p:blipFill>
          <a:blip r:embed="rId3"/>
          <a:src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086B-5F4F-D2F6-8108-3975673B12D8}"/>
              </a:ext>
            </a:extLst>
          </p:cNvPr>
          <p:cNvSpPr>
            <a:spLocks noGrp="1"/>
          </p:cNvSpPr>
          <p:nvPr>
            <p:ph type="title"/>
          </p:nvPr>
        </p:nvSpPr>
        <p:spPr>
          <a:xfrm>
            <a:off x="288000" y="216000"/>
            <a:ext cx="8812606" cy="899078"/>
          </a:xfrm>
        </p:spPr>
        <p:txBody>
          <a:bodyPr lIns="90000">
            <a:normAutofit/>
          </a:bodyPr>
          <a:lstStyle/>
          <a:p>
            <a:r>
              <a:rPr lang="en-US" dirty="0"/>
              <a:t>Producers, consumers, decomposers </a:t>
            </a:r>
            <a:endParaRPr lang="en-AU" dirty="0"/>
          </a:p>
        </p:txBody>
      </p:sp>
      <p:sp>
        <p:nvSpPr>
          <p:cNvPr id="7" name="Content Placeholder 2">
            <a:extLst>
              <a:ext uri="{FF2B5EF4-FFF2-40B4-BE49-F238E27FC236}">
                <a16:creationId xmlns:a16="http://schemas.microsoft.com/office/drawing/2014/main" id="{9CD3D8D7-9BA8-C0D8-4B4D-B1FB4844F2AA}"/>
              </a:ext>
            </a:extLst>
          </p:cNvPr>
          <p:cNvSpPr txBox="1">
            <a:spLocks/>
          </p:cNvSpPr>
          <p:nvPr/>
        </p:nvSpPr>
        <p:spPr>
          <a:xfrm>
            <a:off x="287999" y="1743603"/>
            <a:ext cx="7386016" cy="3106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2400" b="1" dirty="0"/>
              <a:t>Producers</a:t>
            </a:r>
            <a:r>
              <a:rPr lang="en-GB" sz="2400" dirty="0"/>
              <a:t> make their own food.</a:t>
            </a:r>
          </a:p>
          <a:p>
            <a:pPr>
              <a:spcAft>
                <a:spcPts val="600"/>
              </a:spcAft>
            </a:pPr>
            <a:r>
              <a:rPr lang="en-GB" sz="2400" dirty="0"/>
              <a:t>They use sunlight, water, and carbon dioxide to create energy through photosynthesis.</a:t>
            </a:r>
          </a:p>
          <a:p>
            <a:pPr>
              <a:spcAft>
                <a:spcPts val="600"/>
              </a:spcAft>
            </a:pPr>
            <a:r>
              <a:rPr lang="en-GB" sz="2400" dirty="0"/>
              <a:t>They form the base of every food chain because they provide the energy that all other organisms rely on.</a:t>
            </a:r>
            <a:endParaRPr lang="en-US" sz="2400" dirty="0"/>
          </a:p>
        </p:txBody>
      </p:sp>
      <p:sp>
        <p:nvSpPr>
          <p:cNvPr id="9" name="Rectangle 1">
            <a:extLst>
              <a:ext uri="{FF2B5EF4-FFF2-40B4-BE49-F238E27FC236}">
                <a16:creationId xmlns:a16="http://schemas.microsoft.com/office/drawing/2014/main" id="{31FB0BFA-D7B1-B63E-56BA-A5CA703FCF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0" name="Rectangle 2">
            <a:extLst>
              <a:ext uri="{FF2B5EF4-FFF2-40B4-BE49-F238E27FC236}">
                <a16:creationId xmlns:a16="http://schemas.microsoft.com/office/drawing/2014/main" id="{A5E3911A-1706-B110-C1E2-32D0DDCF19A8}"/>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F9EE5F12-1164-5BB4-E89B-B7A4D792596D}"/>
              </a:ext>
            </a:extLst>
          </p:cNvPr>
          <p:cNvPicPr>
            <a:picLocks noChangeAspect="1"/>
          </p:cNvPicPr>
          <p:nvPr/>
        </p:nvPicPr>
        <p:blipFill>
          <a:blip r:embed="rId2"/>
          <a:srcRect t="5735" b="5735"/>
          <a:stretch/>
        </p:blipFill>
        <p:spPr>
          <a:xfrm>
            <a:off x="6395350" y="4227087"/>
            <a:ext cx="2208029" cy="1954788"/>
          </a:xfrm>
          <a:prstGeom prst="rect">
            <a:avLst/>
          </a:prstGeom>
        </p:spPr>
      </p:pic>
      <p:pic>
        <p:nvPicPr>
          <p:cNvPr id="4" name="Picture 3">
            <a:extLst>
              <a:ext uri="{FF2B5EF4-FFF2-40B4-BE49-F238E27FC236}">
                <a16:creationId xmlns:a16="http://schemas.microsoft.com/office/drawing/2014/main" id="{60B3EB27-FD60-A4A7-5169-562A8D3E0CCF}"/>
              </a:ext>
            </a:extLst>
          </p:cNvPr>
          <p:cNvPicPr>
            <a:picLocks noChangeAspect="1"/>
          </p:cNvPicPr>
          <p:nvPr/>
        </p:nvPicPr>
        <p:blipFill>
          <a:blip r:embed="rId3"/>
          <a:srcRect l="7501" r="7501"/>
          <a:stretch/>
        </p:blipFill>
        <p:spPr>
          <a:xfrm>
            <a:off x="3239575" y="4215944"/>
            <a:ext cx="2831689" cy="2225050"/>
          </a:xfrm>
          <a:prstGeom prst="rect">
            <a:avLst/>
          </a:prstGeom>
        </p:spPr>
      </p:pic>
      <p:pic>
        <p:nvPicPr>
          <p:cNvPr id="5" name="Picture 4">
            <a:extLst>
              <a:ext uri="{FF2B5EF4-FFF2-40B4-BE49-F238E27FC236}">
                <a16:creationId xmlns:a16="http://schemas.microsoft.com/office/drawing/2014/main" id="{C75222BD-6054-BEB8-D700-1F89D8327521}"/>
              </a:ext>
            </a:extLst>
          </p:cNvPr>
          <p:cNvPicPr>
            <a:picLocks noChangeAspect="1"/>
          </p:cNvPicPr>
          <p:nvPr/>
        </p:nvPicPr>
        <p:blipFill>
          <a:blip r:embed="rId4"/>
          <a:srcRect l="-2569" t="-13102" r="-8453" b="-2635"/>
          <a:stretch>
            <a:fillRect/>
          </a:stretch>
        </p:blipFill>
        <p:spPr>
          <a:xfrm>
            <a:off x="407885" y="4476259"/>
            <a:ext cx="2831690" cy="1705616"/>
          </a:xfrm>
          <a:prstGeom prst="rect">
            <a:avLst/>
          </a:prstGeom>
        </p:spPr>
      </p:pic>
    </p:spTree>
    <p:extLst>
      <p:ext uri="{BB962C8B-B14F-4D97-AF65-F5344CB8AC3E}">
        <p14:creationId xmlns:p14="http://schemas.microsoft.com/office/powerpoint/2010/main" val="404618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9EEA-F4B3-B408-FB91-988BDC7AC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F367B-C17A-4A9F-C731-301A5A1B2F86}"/>
              </a:ext>
            </a:extLst>
          </p:cNvPr>
          <p:cNvSpPr>
            <a:spLocks noGrp="1"/>
          </p:cNvSpPr>
          <p:nvPr>
            <p:ph type="title"/>
          </p:nvPr>
        </p:nvSpPr>
        <p:spPr>
          <a:xfrm>
            <a:off x="288000" y="216000"/>
            <a:ext cx="8812606" cy="899078"/>
          </a:xfrm>
        </p:spPr>
        <p:txBody>
          <a:bodyPr lIns="90000">
            <a:normAutofit/>
          </a:bodyPr>
          <a:lstStyle/>
          <a:p>
            <a:r>
              <a:rPr lang="en-US" dirty="0"/>
              <a:t>Producers, consumers, decomposers </a:t>
            </a:r>
            <a:endParaRPr lang="en-AU" dirty="0"/>
          </a:p>
        </p:txBody>
      </p:sp>
      <p:sp>
        <p:nvSpPr>
          <p:cNvPr id="7" name="Content Placeholder 2">
            <a:extLst>
              <a:ext uri="{FF2B5EF4-FFF2-40B4-BE49-F238E27FC236}">
                <a16:creationId xmlns:a16="http://schemas.microsoft.com/office/drawing/2014/main" id="{AAA68071-1299-AFCA-C69C-2C0294B3705D}"/>
              </a:ext>
            </a:extLst>
          </p:cNvPr>
          <p:cNvSpPr txBox="1">
            <a:spLocks/>
          </p:cNvSpPr>
          <p:nvPr/>
        </p:nvSpPr>
        <p:spPr>
          <a:xfrm>
            <a:off x="287999" y="1743603"/>
            <a:ext cx="8812606" cy="3106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2400" b="1" dirty="0"/>
              <a:t>Consumers</a:t>
            </a:r>
            <a:r>
              <a:rPr lang="en-GB" sz="2400" dirty="0"/>
              <a:t> cannot make their own food, so they must eat other organisms to get energy.</a:t>
            </a:r>
          </a:p>
          <a:p>
            <a:pPr>
              <a:spcAft>
                <a:spcPts val="600"/>
              </a:spcAft>
            </a:pPr>
            <a:r>
              <a:rPr lang="en-GB" sz="2400" dirty="0"/>
              <a:t>There are different types:</a:t>
            </a:r>
          </a:p>
          <a:p>
            <a:pPr lvl="1">
              <a:spcAft>
                <a:spcPts val="600"/>
              </a:spcAft>
            </a:pPr>
            <a:r>
              <a:rPr lang="en-GB" dirty="0"/>
              <a:t>Herbivores – eat plants </a:t>
            </a:r>
          </a:p>
          <a:p>
            <a:pPr lvl="1">
              <a:spcAft>
                <a:spcPts val="600"/>
              </a:spcAft>
            </a:pPr>
            <a:r>
              <a:rPr lang="en-GB" dirty="0"/>
              <a:t>Carnivores – eat other animals </a:t>
            </a:r>
          </a:p>
          <a:p>
            <a:pPr lvl="1">
              <a:spcAft>
                <a:spcPts val="600"/>
              </a:spcAft>
            </a:pPr>
            <a:r>
              <a:rPr lang="en-GB" dirty="0"/>
              <a:t>Omnivores – eat both plants and animals </a:t>
            </a:r>
          </a:p>
          <a:p>
            <a:pPr>
              <a:spcAft>
                <a:spcPts val="600"/>
              </a:spcAft>
            </a:pPr>
            <a:r>
              <a:rPr lang="en-GB" sz="2400" dirty="0"/>
              <a:t>Consumers depend directly or indirectly on producers for energy.</a:t>
            </a:r>
          </a:p>
        </p:txBody>
      </p:sp>
      <p:sp>
        <p:nvSpPr>
          <p:cNvPr id="9" name="Rectangle 1">
            <a:extLst>
              <a:ext uri="{FF2B5EF4-FFF2-40B4-BE49-F238E27FC236}">
                <a16:creationId xmlns:a16="http://schemas.microsoft.com/office/drawing/2014/main" id="{CC3EB1C3-F756-749D-3FE4-3CEE4232D04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0" name="Rectangle 2">
            <a:extLst>
              <a:ext uri="{FF2B5EF4-FFF2-40B4-BE49-F238E27FC236}">
                <a16:creationId xmlns:a16="http://schemas.microsoft.com/office/drawing/2014/main" id="{740E6DD9-B3F0-6465-D144-0EF8C7ACF3B3}"/>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9ADC174C-4CDF-0BF1-DA12-5097EAF15758}"/>
              </a:ext>
            </a:extLst>
          </p:cNvPr>
          <p:cNvPicPr>
            <a:picLocks noChangeAspect="1"/>
          </p:cNvPicPr>
          <p:nvPr/>
        </p:nvPicPr>
        <p:blipFill>
          <a:blip r:embed="rId3"/>
          <a:stretch>
            <a:fillRect/>
          </a:stretch>
        </p:blipFill>
        <p:spPr>
          <a:xfrm>
            <a:off x="1202382" y="5344450"/>
            <a:ext cx="1316850" cy="792549"/>
          </a:xfrm>
          <a:prstGeom prst="rect">
            <a:avLst/>
          </a:prstGeom>
        </p:spPr>
      </p:pic>
      <p:pic>
        <p:nvPicPr>
          <p:cNvPr id="4" name="Picture 3">
            <a:extLst>
              <a:ext uri="{FF2B5EF4-FFF2-40B4-BE49-F238E27FC236}">
                <a16:creationId xmlns:a16="http://schemas.microsoft.com/office/drawing/2014/main" id="{FCEA301E-CC0F-B713-7116-01D25CCA0249}"/>
              </a:ext>
            </a:extLst>
          </p:cNvPr>
          <p:cNvPicPr>
            <a:picLocks noChangeAspect="1"/>
          </p:cNvPicPr>
          <p:nvPr/>
        </p:nvPicPr>
        <p:blipFill>
          <a:blip r:embed="rId4"/>
          <a:stretch>
            <a:fillRect/>
          </a:stretch>
        </p:blipFill>
        <p:spPr>
          <a:xfrm>
            <a:off x="3600568" y="5344450"/>
            <a:ext cx="1237595" cy="877900"/>
          </a:xfrm>
          <a:prstGeom prst="rect">
            <a:avLst/>
          </a:prstGeom>
        </p:spPr>
      </p:pic>
      <p:pic>
        <p:nvPicPr>
          <p:cNvPr id="5" name="Picture 4">
            <a:extLst>
              <a:ext uri="{FF2B5EF4-FFF2-40B4-BE49-F238E27FC236}">
                <a16:creationId xmlns:a16="http://schemas.microsoft.com/office/drawing/2014/main" id="{8EDE66F1-A306-DF4C-2F35-FDFF76ECCC2A}"/>
              </a:ext>
            </a:extLst>
          </p:cNvPr>
          <p:cNvPicPr>
            <a:picLocks noChangeAspect="1"/>
          </p:cNvPicPr>
          <p:nvPr/>
        </p:nvPicPr>
        <p:blipFill>
          <a:blip r:embed="rId5"/>
          <a:stretch>
            <a:fillRect/>
          </a:stretch>
        </p:blipFill>
        <p:spPr>
          <a:xfrm>
            <a:off x="6052285" y="5384077"/>
            <a:ext cx="1127858" cy="798645"/>
          </a:xfrm>
          <a:prstGeom prst="rect">
            <a:avLst/>
          </a:prstGeom>
        </p:spPr>
      </p:pic>
    </p:spTree>
    <p:extLst>
      <p:ext uri="{BB962C8B-B14F-4D97-AF65-F5344CB8AC3E}">
        <p14:creationId xmlns:p14="http://schemas.microsoft.com/office/powerpoint/2010/main" val="88604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8E0-5CF4-5990-B6E3-7D87C1FC0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A2FE0-A436-8124-68A5-4602EA16CD45}"/>
              </a:ext>
            </a:extLst>
          </p:cNvPr>
          <p:cNvSpPr>
            <a:spLocks noGrp="1"/>
          </p:cNvSpPr>
          <p:nvPr>
            <p:ph type="title"/>
          </p:nvPr>
        </p:nvSpPr>
        <p:spPr>
          <a:xfrm>
            <a:off x="288000" y="216000"/>
            <a:ext cx="8812606" cy="899078"/>
          </a:xfrm>
        </p:spPr>
        <p:txBody>
          <a:bodyPr lIns="90000">
            <a:normAutofit/>
          </a:bodyPr>
          <a:lstStyle/>
          <a:p>
            <a:r>
              <a:rPr lang="en-US" dirty="0"/>
              <a:t>Producers, consumers, decomposers </a:t>
            </a:r>
            <a:endParaRPr lang="en-AU" dirty="0"/>
          </a:p>
        </p:txBody>
      </p:sp>
      <p:sp>
        <p:nvSpPr>
          <p:cNvPr id="7" name="Content Placeholder 2">
            <a:extLst>
              <a:ext uri="{FF2B5EF4-FFF2-40B4-BE49-F238E27FC236}">
                <a16:creationId xmlns:a16="http://schemas.microsoft.com/office/drawing/2014/main" id="{2DAB4DB5-EEA9-D191-EA12-9E90E47DD765}"/>
              </a:ext>
            </a:extLst>
          </p:cNvPr>
          <p:cNvSpPr txBox="1">
            <a:spLocks/>
          </p:cNvSpPr>
          <p:nvPr/>
        </p:nvSpPr>
        <p:spPr>
          <a:xfrm>
            <a:off x="287999" y="1743603"/>
            <a:ext cx="7652234" cy="3106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sz="2400" b="1" dirty="0"/>
              <a:t>Decomposers</a:t>
            </a:r>
            <a:r>
              <a:rPr lang="en-GB" sz="2400" dirty="0"/>
              <a:t> break down dead plants, animals, and waste into simpler substances.</a:t>
            </a:r>
          </a:p>
          <a:p>
            <a:pPr>
              <a:spcAft>
                <a:spcPts val="600"/>
              </a:spcAft>
            </a:pPr>
            <a:r>
              <a:rPr lang="en-GB" sz="2400" dirty="0"/>
              <a:t>This process returns nutrients to the soil so plants (producers) can use them again. </a:t>
            </a:r>
          </a:p>
          <a:p>
            <a:pPr>
              <a:spcAft>
                <a:spcPts val="600"/>
              </a:spcAft>
            </a:pPr>
            <a:r>
              <a:rPr lang="en-GB" sz="2400" dirty="0"/>
              <a:t>They recycle nutrients, keeping the ecosystem healthy and functioning.</a:t>
            </a:r>
            <a:endParaRPr lang="en-US" sz="2400" dirty="0"/>
          </a:p>
        </p:txBody>
      </p:sp>
      <p:sp>
        <p:nvSpPr>
          <p:cNvPr id="9" name="Rectangle 1">
            <a:extLst>
              <a:ext uri="{FF2B5EF4-FFF2-40B4-BE49-F238E27FC236}">
                <a16:creationId xmlns:a16="http://schemas.microsoft.com/office/drawing/2014/main" id="{7BFC4105-4A97-5695-7240-AC4718527D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0" name="Rectangle 2">
            <a:extLst>
              <a:ext uri="{FF2B5EF4-FFF2-40B4-BE49-F238E27FC236}">
                <a16:creationId xmlns:a16="http://schemas.microsoft.com/office/drawing/2014/main" id="{C11ABB98-26FF-9E14-66E7-DAC0B109772A}"/>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6" name="Picture 5">
            <a:extLst>
              <a:ext uri="{FF2B5EF4-FFF2-40B4-BE49-F238E27FC236}">
                <a16:creationId xmlns:a16="http://schemas.microsoft.com/office/drawing/2014/main" id="{ECB95B00-2AEC-9DF5-F26D-68FC5168FC66}"/>
              </a:ext>
            </a:extLst>
          </p:cNvPr>
          <p:cNvPicPr>
            <a:picLocks noChangeAspect="1"/>
          </p:cNvPicPr>
          <p:nvPr/>
        </p:nvPicPr>
        <p:blipFill>
          <a:blip r:embed="rId3"/>
          <a:stretch>
            <a:fillRect/>
          </a:stretch>
        </p:blipFill>
        <p:spPr>
          <a:xfrm>
            <a:off x="640449" y="4849792"/>
            <a:ext cx="2064896" cy="1334883"/>
          </a:xfrm>
          <a:prstGeom prst="rect">
            <a:avLst/>
          </a:prstGeom>
        </p:spPr>
      </p:pic>
      <p:pic>
        <p:nvPicPr>
          <p:cNvPr id="8" name="Picture 7">
            <a:extLst>
              <a:ext uri="{FF2B5EF4-FFF2-40B4-BE49-F238E27FC236}">
                <a16:creationId xmlns:a16="http://schemas.microsoft.com/office/drawing/2014/main" id="{8326F266-4CA7-734F-02DF-9672BDA7173B}"/>
              </a:ext>
            </a:extLst>
          </p:cNvPr>
          <p:cNvPicPr>
            <a:picLocks noChangeAspect="1"/>
          </p:cNvPicPr>
          <p:nvPr/>
        </p:nvPicPr>
        <p:blipFill>
          <a:blip r:embed="rId4"/>
          <a:srcRect/>
          <a:stretch/>
        </p:blipFill>
        <p:spPr>
          <a:xfrm>
            <a:off x="3347062" y="4810875"/>
            <a:ext cx="2002327" cy="1334883"/>
          </a:xfrm>
          <a:prstGeom prst="rect">
            <a:avLst/>
          </a:prstGeom>
        </p:spPr>
      </p:pic>
      <p:pic>
        <p:nvPicPr>
          <p:cNvPr id="11" name="Picture 10">
            <a:extLst>
              <a:ext uri="{FF2B5EF4-FFF2-40B4-BE49-F238E27FC236}">
                <a16:creationId xmlns:a16="http://schemas.microsoft.com/office/drawing/2014/main" id="{CF46E926-0A8F-BBA4-B989-1A0A22E7B291}"/>
              </a:ext>
            </a:extLst>
          </p:cNvPr>
          <p:cNvPicPr>
            <a:picLocks noChangeAspect="1"/>
          </p:cNvPicPr>
          <p:nvPr/>
        </p:nvPicPr>
        <p:blipFill>
          <a:blip r:embed="rId5"/>
          <a:srcRect/>
          <a:stretch/>
        </p:blipFill>
        <p:spPr>
          <a:xfrm>
            <a:off x="6242663" y="4416403"/>
            <a:ext cx="1877673" cy="1877673"/>
          </a:xfrm>
          <a:prstGeom prst="rect">
            <a:avLst/>
          </a:prstGeom>
        </p:spPr>
      </p:pic>
    </p:spTree>
    <p:extLst>
      <p:ext uri="{BB962C8B-B14F-4D97-AF65-F5344CB8AC3E}">
        <p14:creationId xmlns:p14="http://schemas.microsoft.com/office/powerpoint/2010/main" val="414762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1FC-8C95-DD51-086A-B69FE78F1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EFFA4-F801-B52A-9E44-3E4BEFBE7B97}"/>
              </a:ext>
            </a:extLst>
          </p:cNvPr>
          <p:cNvSpPr>
            <a:spLocks noGrp="1"/>
          </p:cNvSpPr>
          <p:nvPr>
            <p:ph type="title"/>
          </p:nvPr>
        </p:nvSpPr>
        <p:spPr>
          <a:xfrm>
            <a:off x="288000" y="216000"/>
            <a:ext cx="7886700" cy="818216"/>
          </a:xfrm>
        </p:spPr>
        <p:txBody>
          <a:bodyPr/>
          <a:lstStyle/>
          <a:p>
            <a:r>
              <a:rPr lang="en-US" dirty="0"/>
              <a:t>Let’s investigate</a:t>
            </a:r>
          </a:p>
        </p:txBody>
      </p:sp>
      <p:pic>
        <p:nvPicPr>
          <p:cNvPr id="4" name="Graphic 3">
            <a:extLst>
              <a:ext uri="{FF2B5EF4-FFF2-40B4-BE49-F238E27FC236}">
                <a16:creationId xmlns:a16="http://schemas.microsoft.com/office/drawing/2014/main" id="{6B572AE4-31E6-3D2E-F0B0-213BD3CDD09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2" name="TextBox 11">
            <a:extLst>
              <a:ext uri="{FF2B5EF4-FFF2-40B4-BE49-F238E27FC236}">
                <a16:creationId xmlns:a16="http://schemas.microsoft.com/office/drawing/2014/main" id="{3627FD1A-8D70-4DDE-76FC-FD4210559C48}"/>
              </a:ext>
            </a:extLst>
          </p:cNvPr>
          <p:cNvSpPr txBox="1"/>
          <p:nvPr/>
        </p:nvSpPr>
        <p:spPr>
          <a:xfrm>
            <a:off x="345514" y="2388822"/>
            <a:ext cx="5758106" cy="417199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7" name="Title 2">
            <a:extLst>
              <a:ext uri="{FF2B5EF4-FFF2-40B4-BE49-F238E27FC236}">
                <a16:creationId xmlns:a16="http://schemas.microsoft.com/office/drawing/2014/main" id="{75C2193E-0E94-9030-E417-32445C9C83CF}"/>
              </a:ext>
            </a:extLst>
          </p:cNvPr>
          <p:cNvSpPr txBox="1">
            <a:spLocks/>
          </p:cNvSpPr>
          <p:nvPr/>
        </p:nvSpPr>
        <p:spPr>
          <a:xfrm>
            <a:off x="298524" y="1573424"/>
            <a:ext cx="7405296" cy="586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pPr>
              <a:lnSpc>
                <a:spcPct val="100000"/>
              </a:lnSpc>
            </a:pPr>
            <a:r>
              <a:rPr lang="en-AU" sz="2400" b="1" dirty="0">
                <a:solidFill>
                  <a:srgbClr val="41A152"/>
                </a:solidFill>
                <a:latin typeface="VAG Rounded Std Thin" panose="020F0502020204020204" pitchFamily="34" charset="77"/>
              </a:rPr>
              <a:t>How will worms react when exposed to sunlight? </a:t>
            </a:r>
          </a:p>
        </p:txBody>
      </p:sp>
      <p:sp>
        <p:nvSpPr>
          <p:cNvPr id="13" name="TextBox 12">
            <a:extLst>
              <a:ext uri="{FF2B5EF4-FFF2-40B4-BE49-F238E27FC236}">
                <a16:creationId xmlns:a16="http://schemas.microsoft.com/office/drawing/2014/main" id="{E0FB030C-8AA1-8707-02DC-CC2445B5B673}"/>
              </a:ext>
            </a:extLst>
          </p:cNvPr>
          <p:cNvSpPr txBox="1"/>
          <p:nvPr/>
        </p:nvSpPr>
        <p:spPr>
          <a:xfrm>
            <a:off x="683770" y="2547629"/>
            <a:ext cx="5248400" cy="3913892"/>
          </a:xfrm>
          <a:prstGeom prst="rect">
            <a:avLst/>
          </a:prstGeom>
          <a:noFill/>
        </p:spPr>
        <p:txBody>
          <a:bodyPr wrap="square" rtlCol="0">
            <a:spAutoFit/>
          </a:bodyPr>
          <a:lstStyle/>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Cover half a tray with a thin layer of worm castings. </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Place an exercise book (or piece of paper) over half of the tray to cover the castings.</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Take the tray outside into sunlight (or place under lamp). </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Gently place 10 worms on the side of the tray that is uncovered and give the worms some time to settle down. </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Observe the worms for 15 to 20 minutes and record what happens. </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Count and tally how many worms there are on each side of the tray every three to five minutes and record in a table.</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After the experiment is finished, graph the results of your investigation (number of worms exposed or undercover versus time). </a:t>
            </a:r>
            <a:endParaRPr lang="en-AU" sz="1500" dirty="0">
              <a:latin typeface="VAG Rounded Std Light" panose="020F0502020204020204" pitchFamily="34" charset="77"/>
            </a:endParaRPr>
          </a:p>
          <a:p>
            <a:pPr marL="342900" indent="-342900">
              <a:spcAft>
                <a:spcPts val="400"/>
              </a:spcAft>
              <a:buClr>
                <a:srgbClr val="41A152"/>
              </a:buClr>
              <a:buSzPct val="110000"/>
              <a:buFont typeface="+mj-lt"/>
              <a:buAutoNum type="arabicPeriod"/>
            </a:pPr>
            <a:r>
              <a:rPr lang="en-GB" sz="1500" dirty="0">
                <a:latin typeface="VAG Rounded Std Light" panose="020F0502020204020204" pitchFamily="34" charset="77"/>
              </a:rPr>
              <a:t>What conclusion can we draw about worms from this experiment?</a:t>
            </a:r>
            <a:endParaRPr lang="en-AU" sz="1500" dirty="0">
              <a:latin typeface="VAG Rounded Std Light" panose="020F0502020204020204" pitchFamily="34" charset="77"/>
            </a:endParaRPr>
          </a:p>
        </p:txBody>
      </p:sp>
      <p:pic>
        <p:nvPicPr>
          <p:cNvPr id="3" name="Picture 2" descr="A green and white paper with green text&#10;&#10;AI-generated content may be incorrect.">
            <a:extLst>
              <a:ext uri="{FF2B5EF4-FFF2-40B4-BE49-F238E27FC236}">
                <a16:creationId xmlns:a16="http://schemas.microsoft.com/office/drawing/2014/main" id="{55F3E463-E95F-2045-D620-68C6E6959911}"/>
              </a:ext>
            </a:extLst>
          </p:cNvPr>
          <p:cNvPicPr>
            <a:picLocks noChangeAspect="1"/>
          </p:cNvPicPr>
          <p:nvPr/>
        </p:nvPicPr>
        <p:blipFill>
          <a:blip r:embed="rId5"/>
          <a:stretch>
            <a:fillRect/>
          </a:stretch>
        </p:blipFill>
        <p:spPr>
          <a:xfrm>
            <a:off x="6349552" y="2559059"/>
            <a:ext cx="2461634" cy="3516621"/>
          </a:xfrm>
          <a:prstGeom prst="rect">
            <a:avLst/>
          </a:prstGeom>
        </p:spPr>
      </p:pic>
    </p:spTree>
    <p:extLst>
      <p:ext uri="{BB962C8B-B14F-4D97-AF65-F5344CB8AC3E}">
        <p14:creationId xmlns:p14="http://schemas.microsoft.com/office/powerpoint/2010/main" val="25298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7DDE-7A1C-FAD3-5AA2-F271C32208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5893FB-EB64-F7F1-EF3A-B5CF34D7767D}"/>
              </a:ext>
            </a:extLst>
          </p:cNvPr>
          <p:cNvSpPr txBox="1"/>
          <p:nvPr/>
        </p:nvSpPr>
        <p:spPr>
          <a:xfrm>
            <a:off x="844960" y="1648581"/>
            <a:ext cx="3011203" cy="94309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E534D3E3-F18A-8BEF-F3B8-E220665FE074}"/>
              </a:ext>
            </a:extLst>
          </p:cNvPr>
          <p:cNvSpPr>
            <a:spLocks noGrp="1"/>
          </p:cNvSpPr>
          <p:nvPr>
            <p:ph type="title"/>
          </p:nvPr>
        </p:nvSpPr>
        <p:spPr>
          <a:xfrm>
            <a:off x="288000" y="216000"/>
            <a:ext cx="7886700" cy="818216"/>
          </a:xfrm>
        </p:spPr>
        <p:txBody>
          <a:bodyPr/>
          <a:lstStyle/>
          <a:p>
            <a:r>
              <a:rPr lang="en-US" dirty="0"/>
              <a:t>Let’s investigate</a:t>
            </a:r>
          </a:p>
        </p:txBody>
      </p:sp>
      <p:pic>
        <p:nvPicPr>
          <p:cNvPr id="4" name="Graphic 3">
            <a:extLst>
              <a:ext uri="{FF2B5EF4-FFF2-40B4-BE49-F238E27FC236}">
                <a16:creationId xmlns:a16="http://schemas.microsoft.com/office/drawing/2014/main" id="{BF7A1BDC-52EB-CE57-5FFC-89BC5F2DDAB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F712E484-8862-45C7-DCAC-C53581D41714}"/>
              </a:ext>
            </a:extLst>
          </p:cNvPr>
          <p:cNvSpPr txBox="1"/>
          <p:nvPr/>
        </p:nvSpPr>
        <p:spPr>
          <a:xfrm>
            <a:off x="1426189" y="1780142"/>
            <a:ext cx="2395249" cy="646331"/>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1. Predict </a:t>
            </a:r>
            <a:r>
              <a:rPr lang="en-AU" dirty="0">
                <a:latin typeface="VAG Rounded Std Light" panose="020F0502020204020204" pitchFamily="34" charset="77"/>
                <a:ea typeface="Calibri"/>
                <a:cs typeface="Calibri"/>
                <a:sym typeface="Calibri"/>
              </a:rPr>
              <a:t>what you think will happen.</a:t>
            </a:r>
            <a:endParaRPr lang="en-US" dirty="0">
              <a:latin typeface="VAG Rounded Std Light" panose="020F0502020204020204" pitchFamily="34" charset="77"/>
              <a:cs typeface="Calibri" panose="020F0502020204030204" pitchFamily="34" charset="0"/>
            </a:endParaRPr>
          </a:p>
        </p:txBody>
      </p:sp>
      <p:sp>
        <p:nvSpPr>
          <p:cNvPr id="12" name="TextBox 11">
            <a:extLst>
              <a:ext uri="{FF2B5EF4-FFF2-40B4-BE49-F238E27FC236}">
                <a16:creationId xmlns:a16="http://schemas.microsoft.com/office/drawing/2014/main" id="{9A6E5C44-BCBF-7CD2-C575-B9BFF438E819}"/>
              </a:ext>
            </a:extLst>
          </p:cNvPr>
          <p:cNvSpPr txBox="1"/>
          <p:nvPr/>
        </p:nvSpPr>
        <p:spPr>
          <a:xfrm>
            <a:off x="824900" y="2870303"/>
            <a:ext cx="3031263" cy="120467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E7B391FC-57EB-988D-0EDA-E793ECACF443}"/>
              </a:ext>
            </a:extLst>
          </p:cNvPr>
          <p:cNvSpPr txBox="1"/>
          <p:nvPr/>
        </p:nvSpPr>
        <p:spPr>
          <a:xfrm>
            <a:off x="1406127" y="3001864"/>
            <a:ext cx="2495687" cy="923330"/>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2. Conduct </a:t>
            </a:r>
            <a:r>
              <a:rPr lang="en-US" dirty="0">
                <a:latin typeface="VAG Rounded Std Light" panose="020F0502020204020204" pitchFamily="34" charset="0"/>
              </a:rPr>
              <a:t>the experiment following the method provided</a:t>
            </a:r>
            <a:r>
              <a:rPr lang="en-AU" dirty="0">
                <a:latin typeface="VAG Rounded Std Light" panose="020F0502020204020204" pitchFamily="34" charset="77"/>
                <a:ea typeface="Calibri"/>
                <a:cs typeface="Calibri"/>
                <a:sym typeface="Calibri"/>
              </a:rPr>
              <a:t>.</a:t>
            </a:r>
            <a:endParaRPr lang="en-AU" dirty="0">
              <a:latin typeface="VAG Rounded Std Light" panose="020F0502020204020204" pitchFamily="34" charset="77"/>
              <a:cs typeface="Calibri"/>
              <a:sym typeface="Calibri"/>
            </a:endParaRPr>
          </a:p>
        </p:txBody>
      </p:sp>
      <p:pic>
        <p:nvPicPr>
          <p:cNvPr id="5" name="Picture 4">
            <a:extLst>
              <a:ext uri="{FF2B5EF4-FFF2-40B4-BE49-F238E27FC236}">
                <a16:creationId xmlns:a16="http://schemas.microsoft.com/office/drawing/2014/main" id="{1DBB34F2-E289-F120-75C0-84ED40AB703B}"/>
              </a:ext>
            </a:extLst>
          </p:cNvPr>
          <p:cNvPicPr>
            <a:picLocks noChangeAspect="1"/>
          </p:cNvPicPr>
          <p:nvPr/>
        </p:nvPicPr>
        <p:blipFill>
          <a:blip r:embed="rId5"/>
          <a:stretch>
            <a:fillRect/>
          </a:stretch>
        </p:blipFill>
        <p:spPr>
          <a:xfrm>
            <a:off x="350142" y="1554341"/>
            <a:ext cx="939800" cy="876300"/>
          </a:xfrm>
          <a:prstGeom prst="rect">
            <a:avLst/>
          </a:prstGeom>
        </p:spPr>
      </p:pic>
      <p:pic>
        <p:nvPicPr>
          <p:cNvPr id="9" name="Picture 8">
            <a:extLst>
              <a:ext uri="{FF2B5EF4-FFF2-40B4-BE49-F238E27FC236}">
                <a16:creationId xmlns:a16="http://schemas.microsoft.com/office/drawing/2014/main" id="{E5EC4D69-2F5B-4E95-915C-1DD9ECB23CA0}"/>
              </a:ext>
            </a:extLst>
          </p:cNvPr>
          <p:cNvPicPr>
            <a:picLocks noChangeAspect="1"/>
          </p:cNvPicPr>
          <p:nvPr/>
        </p:nvPicPr>
        <p:blipFill>
          <a:blip r:embed="rId6"/>
          <a:stretch>
            <a:fillRect/>
          </a:stretch>
        </p:blipFill>
        <p:spPr>
          <a:xfrm>
            <a:off x="350141" y="2750543"/>
            <a:ext cx="939800" cy="876300"/>
          </a:xfrm>
          <a:prstGeom prst="rect">
            <a:avLst/>
          </a:prstGeom>
        </p:spPr>
      </p:pic>
      <p:sp>
        <p:nvSpPr>
          <p:cNvPr id="3" name="TextBox 2">
            <a:extLst>
              <a:ext uri="{FF2B5EF4-FFF2-40B4-BE49-F238E27FC236}">
                <a16:creationId xmlns:a16="http://schemas.microsoft.com/office/drawing/2014/main" id="{AB488E8D-1221-1F9F-9F79-29490E1419D6}"/>
              </a:ext>
            </a:extLst>
          </p:cNvPr>
          <p:cNvSpPr txBox="1"/>
          <p:nvPr/>
        </p:nvSpPr>
        <p:spPr>
          <a:xfrm>
            <a:off x="824900" y="4353841"/>
            <a:ext cx="3031263" cy="94121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6" name="TextBox 5">
            <a:extLst>
              <a:ext uri="{FF2B5EF4-FFF2-40B4-BE49-F238E27FC236}">
                <a16:creationId xmlns:a16="http://schemas.microsoft.com/office/drawing/2014/main" id="{D43BE22E-0AC5-3518-427D-0D6FF45AAB91}"/>
              </a:ext>
            </a:extLst>
          </p:cNvPr>
          <p:cNvSpPr txBox="1"/>
          <p:nvPr/>
        </p:nvSpPr>
        <p:spPr>
          <a:xfrm>
            <a:off x="1406127" y="4485401"/>
            <a:ext cx="2495687" cy="646331"/>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3. Record </a:t>
            </a:r>
            <a:r>
              <a:rPr lang="en-US" dirty="0">
                <a:latin typeface="VAG Rounded Std Light" panose="020F0502020204020204" pitchFamily="34" charset="0"/>
              </a:rPr>
              <a:t>your results and observations</a:t>
            </a:r>
            <a:r>
              <a:rPr lang="en-AU" dirty="0">
                <a:latin typeface="VAG Rounded Std Light" panose="020F0502020204020204" pitchFamily="34" charset="77"/>
                <a:ea typeface="Calibri"/>
                <a:cs typeface="Calibri"/>
                <a:sym typeface="Calibri"/>
              </a:rPr>
              <a:t>.</a:t>
            </a:r>
            <a:endParaRPr lang="en-AU" dirty="0">
              <a:latin typeface="VAG Rounded Std Light" panose="020F0502020204020204" pitchFamily="34" charset="77"/>
              <a:cs typeface="Calibri"/>
              <a:sym typeface="Calibri"/>
            </a:endParaRPr>
          </a:p>
        </p:txBody>
      </p:sp>
      <p:pic>
        <p:nvPicPr>
          <p:cNvPr id="11" name="Picture 10">
            <a:extLst>
              <a:ext uri="{FF2B5EF4-FFF2-40B4-BE49-F238E27FC236}">
                <a16:creationId xmlns:a16="http://schemas.microsoft.com/office/drawing/2014/main" id="{8B4A339E-C2C5-10C9-34FA-21C93E3D063A}"/>
              </a:ext>
            </a:extLst>
          </p:cNvPr>
          <p:cNvPicPr>
            <a:picLocks noChangeAspect="1"/>
          </p:cNvPicPr>
          <p:nvPr/>
        </p:nvPicPr>
        <p:blipFill>
          <a:blip r:embed="rId7"/>
          <a:stretch>
            <a:fillRect/>
          </a:stretch>
        </p:blipFill>
        <p:spPr>
          <a:xfrm>
            <a:off x="350141" y="4269150"/>
            <a:ext cx="939800" cy="876300"/>
          </a:xfrm>
          <a:prstGeom prst="rect">
            <a:avLst/>
          </a:prstGeom>
        </p:spPr>
      </p:pic>
      <p:sp>
        <p:nvSpPr>
          <p:cNvPr id="7" name="Rectangle 6">
            <a:extLst>
              <a:ext uri="{FF2B5EF4-FFF2-40B4-BE49-F238E27FC236}">
                <a16:creationId xmlns:a16="http://schemas.microsoft.com/office/drawing/2014/main" id="{C69091FA-0BA3-004A-FC68-7812127F73FB}"/>
              </a:ext>
            </a:extLst>
          </p:cNvPr>
          <p:cNvSpPr/>
          <p:nvPr/>
        </p:nvSpPr>
        <p:spPr>
          <a:xfrm>
            <a:off x="0" y="5603426"/>
            <a:ext cx="9144000" cy="1257945"/>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4DDADD6-AC9C-84AD-97EA-CE26DDD64F4D}"/>
              </a:ext>
            </a:extLst>
          </p:cNvPr>
          <p:cNvSpPr txBox="1"/>
          <p:nvPr/>
        </p:nvSpPr>
        <p:spPr>
          <a:xfrm>
            <a:off x="1358042" y="5668495"/>
            <a:ext cx="7557357" cy="1107996"/>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Record experiment procedure and results using an app of your choosing.</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Take a photo or video of worms to show how they respond to the light.  </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 voice record function to record your observations and conclusions.</a:t>
            </a:r>
          </a:p>
        </p:txBody>
      </p:sp>
      <p:pic>
        <p:nvPicPr>
          <p:cNvPr id="16" name="Picture 15">
            <a:extLst>
              <a:ext uri="{FF2B5EF4-FFF2-40B4-BE49-F238E27FC236}">
                <a16:creationId xmlns:a16="http://schemas.microsoft.com/office/drawing/2014/main" id="{01FE9AC9-93E0-ABC9-4EF0-26AD69FFB192}"/>
              </a:ext>
            </a:extLst>
          </p:cNvPr>
          <p:cNvPicPr>
            <a:picLocks noChangeAspect="1"/>
          </p:cNvPicPr>
          <p:nvPr/>
        </p:nvPicPr>
        <p:blipFill>
          <a:blip r:embed="rId8"/>
          <a:stretch>
            <a:fillRect/>
          </a:stretch>
        </p:blipFill>
        <p:spPr>
          <a:xfrm>
            <a:off x="354133" y="5764459"/>
            <a:ext cx="899150" cy="588729"/>
          </a:xfrm>
          <a:prstGeom prst="rect">
            <a:avLst/>
          </a:prstGeom>
        </p:spPr>
      </p:pic>
      <p:sp>
        <p:nvSpPr>
          <p:cNvPr id="21" name="TextBox 20">
            <a:extLst>
              <a:ext uri="{FF2B5EF4-FFF2-40B4-BE49-F238E27FC236}">
                <a16:creationId xmlns:a16="http://schemas.microsoft.com/office/drawing/2014/main" id="{D7157DCB-2E74-6A46-84BF-2BF3BD073594}"/>
              </a:ext>
            </a:extLst>
          </p:cNvPr>
          <p:cNvSpPr txBox="1"/>
          <p:nvPr/>
        </p:nvSpPr>
        <p:spPr>
          <a:xfrm>
            <a:off x="4990725" y="1653580"/>
            <a:ext cx="3570343" cy="130669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2" name="TextBox 21">
            <a:extLst>
              <a:ext uri="{FF2B5EF4-FFF2-40B4-BE49-F238E27FC236}">
                <a16:creationId xmlns:a16="http://schemas.microsoft.com/office/drawing/2014/main" id="{E1E64295-EFE0-1C9F-BE70-4F83AC399B4E}"/>
              </a:ext>
            </a:extLst>
          </p:cNvPr>
          <p:cNvSpPr txBox="1"/>
          <p:nvPr/>
        </p:nvSpPr>
        <p:spPr>
          <a:xfrm>
            <a:off x="5503375" y="1739422"/>
            <a:ext cx="2760515" cy="1477328"/>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4. </a:t>
            </a:r>
            <a:r>
              <a:rPr lang="en-AU" b="1" dirty="0">
                <a:latin typeface="VAG Rounded Std Light" panose="020F0502020204020204" pitchFamily="34" charset="0"/>
              </a:rPr>
              <a:t>Analyse</a:t>
            </a:r>
            <a:r>
              <a:rPr lang="en-AU" dirty="0">
                <a:latin typeface="VAG Rounded Std Light" panose="020F0502020204020204" pitchFamily="34" charset="0"/>
              </a:rPr>
              <a:t> your findings to determine what the results show and how the worms responded. </a:t>
            </a:r>
          </a:p>
          <a:p>
            <a:pPr lvl="0">
              <a:lnSpc>
                <a:spcPct val="100000"/>
              </a:lnSpc>
            </a:pPr>
            <a:endParaRPr lang="en-US" dirty="0">
              <a:latin typeface="VAG Rounded Std Light" panose="020F0502020204020204" pitchFamily="34" charset="77"/>
              <a:cs typeface="Calibri" panose="020F0502020204030204" pitchFamily="34" charset="0"/>
            </a:endParaRPr>
          </a:p>
        </p:txBody>
      </p:sp>
      <p:sp>
        <p:nvSpPr>
          <p:cNvPr id="23" name="TextBox 22">
            <a:extLst>
              <a:ext uri="{FF2B5EF4-FFF2-40B4-BE49-F238E27FC236}">
                <a16:creationId xmlns:a16="http://schemas.microsoft.com/office/drawing/2014/main" id="{8A649354-2E2D-BFFF-55C5-A807519FEA47}"/>
              </a:ext>
            </a:extLst>
          </p:cNvPr>
          <p:cNvSpPr txBox="1"/>
          <p:nvPr/>
        </p:nvSpPr>
        <p:spPr>
          <a:xfrm>
            <a:off x="4970665" y="3160568"/>
            <a:ext cx="3570343" cy="102457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627ACE63-70E1-ABFA-D642-AB33CB5CA783}"/>
              </a:ext>
            </a:extLst>
          </p:cNvPr>
          <p:cNvSpPr txBox="1"/>
          <p:nvPr/>
        </p:nvSpPr>
        <p:spPr>
          <a:xfrm>
            <a:off x="5494743" y="3280699"/>
            <a:ext cx="2670211" cy="646331"/>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5. </a:t>
            </a:r>
            <a:r>
              <a:rPr lang="en-AU" b="1" dirty="0">
                <a:latin typeface="VAG Rounded Std Light" panose="020F0502020204020204" pitchFamily="34" charset="0"/>
              </a:rPr>
              <a:t>Draw a conclusion </a:t>
            </a:r>
            <a:r>
              <a:rPr lang="en-AU" dirty="0">
                <a:latin typeface="VAG Rounded Std Light" panose="020F0502020204020204" pitchFamily="34" charset="0"/>
              </a:rPr>
              <a:t>to the investigation question. </a:t>
            </a:r>
          </a:p>
        </p:txBody>
      </p:sp>
      <p:sp>
        <p:nvSpPr>
          <p:cNvPr id="27" name="TextBox 26">
            <a:extLst>
              <a:ext uri="{FF2B5EF4-FFF2-40B4-BE49-F238E27FC236}">
                <a16:creationId xmlns:a16="http://schemas.microsoft.com/office/drawing/2014/main" id="{16198CFA-B8D5-4090-090D-4DB7384CCC33}"/>
              </a:ext>
            </a:extLst>
          </p:cNvPr>
          <p:cNvSpPr txBox="1"/>
          <p:nvPr/>
        </p:nvSpPr>
        <p:spPr>
          <a:xfrm>
            <a:off x="4970666" y="4358841"/>
            <a:ext cx="3570342" cy="94121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8" name="TextBox 27">
            <a:extLst>
              <a:ext uri="{FF2B5EF4-FFF2-40B4-BE49-F238E27FC236}">
                <a16:creationId xmlns:a16="http://schemas.microsoft.com/office/drawing/2014/main" id="{3DA71BB6-E5B5-5CD3-B01C-214C1B880997}"/>
              </a:ext>
            </a:extLst>
          </p:cNvPr>
          <p:cNvSpPr txBox="1"/>
          <p:nvPr/>
        </p:nvSpPr>
        <p:spPr>
          <a:xfrm>
            <a:off x="5494743" y="4467541"/>
            <a:ext cx="2495687" cy="646331"/>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6. </a:t>
            </a:r>
            <a:r>
              <a:rPr lang="en-AU" b="1" dirty="0">
                <a:latin typeface="VAG Rounded Std Light" panose="020F0502020204020204" pitchFamily="34" charset="0"/>
              </a:rPr>
              <a:t>Discuss</a:t>
            </a:r>
            <a:r>
              <a:rPr lang="en-AU" dirty="0">
                <a:latin typeface="VAG Rounded Std Light" panose="020F0502020204020204" pitchFamily="34" charset="0"/>
              </a:rPr>
              <a:t> your findings and conclusion</a:t>
            </a:r>
            <a:r>
              <a:rPr lang="en-US" dirty="0">
                <a:latin typeface="VAG Rounded Std Light" panose="020F0502020204020204" pitchFamily="34" charset="0"/>
              </a:rPr>
              <a:t>. </a:t>
            </a:r>
            <a:endParaRPr lang="en-AU" dirty="0">
              <a:latin typeface="VAG Rounded Std Light" panose="020F0502020204020204" pitchFamily="34" charset="77"/>
              <a:cs typeface="Calibri"/>
              <a:sym typeface="Calibri"/>
            </a:endParaRPr>
          </a:p>
        </p:txBody>
      </p:sp>
      <p:pic>
        <p:nvPicPr>
          <p:cNvPr id="14" name="Picture 13">
            <a:extLst>
              <a:ext uri="{FF2B5EF4-FFF2-40B4-BE49-F238E27FC236}">
                <a16:creationId xmlns:a16="http://schemas.microsoft.com/office/drawing/2014/main" id="{D2E222EF-3C2D-127D-CE37-BFE457608C70}"/>
              </a:ext>
            </a:extLst>
          </p:cNvPr>
          <p:cNvPicPr>
            <a:picLocks noChangeAspect="1"/>
          </p:cNvPicPr>
          <p:nvPr/>
        </p:nvPicPr>
        <p:blipFill>
          <a:blip r:embed="rId9"/>
          <a:stretch>
            <a:fillRect/>
          </a:stretch>
        </p:blipFill>
        <p:spPr>
          <a:xfrm>
            <a:off x="4411980" y="4346872"/>
            <a:ext cx="939800" cy="876300"/>
          </a:xfrm>
          <a:prstGeom prst="rect">
            <a:avLst/>
          </a:prstGeom>
        </p:spPr>
      </p:pic>
      <p:pic>
        <p:nvPicPr>
          <p:cNvPr id="17" name="Picture 16">
            <a:extLst>
              <a:ext uri="{FF2B5EF4-FFF2-40B4-BE49-F238E27FC236}">
                <a16:creationId xmlns:a16="http://schemas.microsoft.com/office/drawing/2014/main" id="{D3EC588E-62E3-6328-5ECE-EF125066A786}"/>
              </a:ext>
            </a:extLst>
          </p:cNvPr>
          <p:cNvPicPr>
            <a:picLocks noChangeAspect="1"/>
          </p:cNvPicPr>
          <p:nvPr/>
        </p:nvPicPr>
        <p:blipFill>
          <a:blip r:embed="rId10"/>
          <a:stretch>
            <a:fillRect/>
          </a:stretch>
        </p:blipFill>
        <p:spPr>
          <a:xfrm>
            <a:off x="4411980" y="3205696"/>
            <a:ext cx="939800" cy="876300"/>
          </a:xfrm>
          <a:prstGeom prst="rect">
            <a:avLst/>
          </a:prstGeom>
        </p:spPr>
      </p:pic>
      <p:pic>
        <p:nvPicPr>
          <p:cNvPr id="20" name="Picture 19">
            <a:extLst>
              <a:ext uri="{FF2B5EF4-FFF2-40B4-BE49-F238E27FC236}">
                <a16:creationId xmlns:a16="http://schemas.microsoft.com/office/drawing/2014/main" id="{A1CA7C0E-BC39-F7D6-2184-BDD650DD8CD1}"/>
              </a:ext>
            </a:extLst>
          </p:cNvPr>
          <p:cNvPicPr>
            <a:picLocks noChangeAspect="1"/>
          </p:cNvPicPr>
          <p:nvPr/>
        </p:nvPicPr>
        <p:blipFill>
          <a:blip r:embed="rId11"/>
          <a:stretch>
            <a:fillRect/>
          </a:stretch>
        </p:blipFill>
        <p:spPr>
          <a:xfrm>
            <a:off x="4411980" y="1539173"/>
            <a:ext cx="939800" cy="876300"/>
          </a:xfrm>
          <a:prstGeom prst="rect">
            <a:avLst/>
          </a:prstGeom>
        </p:spPr>
      </p:pic>
    </p:spTree>
    <p:extLst>
      <p:ext uri="{BB962C8B-B14F-4D97-AF65-F5344CB8AC3E}">
        <p14:creationId xmlns:p14="http://schemas.microsoft.com/office/powerpoint/2010/main" val="34465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956F-8548-5EB8-5030-3D17797874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319276-7EE7-1A68-5A74-A5D4C454AF57}"/>
              </a:ext>
            </a:extLst>
          </p:cNvPr>
          <p:cNvSpPr txBox="1"/>
          <p:nvPr/>
        </p:nvSpPr>
        <p:spPr>
          <a:xfrm>
            <a:off x="1128715" y="4552575"/>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97A97293-3E8C-8F05-73F7-91FC1000A6A3}"/>
              </a:ext>
            </a:extLst>
          </p:cNvPr>
          <p:cNvSpPr txBox="1"/>
          <p:nvPr/>
        </p:nvSpPr>
        <p:spPr>
          <a:xfrm>
            <a:off x="5848641" y="4561468"/>
            <a:ext cx="1980000" cy="158592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7A6BE77-063E-6529-5E72-3EDA9577CCBA}"/>
              </a:ext>
            </a:extLst>
          </p:cNvPr>
          <p:cNvSpPr txBox="1"/>
          <p:nvPr/>
        </p:nvSpPr>
        <p:spPr>
          <a:xfrm>
            <a:off x="3482505" y="4552575"/>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7E6A3872-7522-09F0-88BB-0F58EB2C3DBB}"/>
              </a:ext>
            </a:extLst>
          </p:cNvPr>
          <p:cNvSpPr txBox="1"/>
          <p:nvPr/>
        </p:nvSpPr>
        <p:spPr>
          <a:xfrm>
            <a:off x="1118555" y="2231867"/>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48A42BF-578C-B965-ABB3-770455ED6C10}"/>
              </a:ext>
            </a:extLst>
          </p:cNvPr>
          <p:cNvSpPr>
            <a:spLocks noGrp="1"/>
          </p:cNvSpPr>
          <p:nvPr>
            <p:ph type="title"/>
          </p:nvPr>
        </p:nvSpPr>
        <p:spPr>
          <a:xfrm>
            <a:off x="288000" y="216000"/>
            <a:ext cx="7886700" cy="818216"/>
          </a:xfrm>
        </p:spPr>
        <p:txBody>
          <a:bodyPr/>
          <a:lstStyle/>
          <a:p>
            <a:r>
              <a:rPr lang="en-US" dirty="0"/>
              <a:t>Let’s discuss</a:t>
            </a:r>
          </a:p>
        </p:txBody>
      </p:sp>
      <p:pic>
        <p:nvPicPr>
          <p:cNvPr id="4" name="Graphic 3">
            <a:extLst>
              <a:ext uri="{FF2B5EF4-FFF2-40B4-BE49-F238E27FC236}">
                <a16:creationId xmlns:a16="http://schemas.microsoft.com/office/drawing/2014/main" id="{D057A9FD-8C79-E347-3138-EDF405A603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C7E7855-295A-6F33-AC46-416EEC5EF519}"/>
              </a:ext>
            </a:extLst>
          </p:cNvPr>
          <p:cNvSpPr txBox="1"/>
          <p:nvPr/>
        </p:nvSpPr>
        <p:spPr>
          <a:xfrm>
            <a:off x="1133077" y="2961478"/>
            <a:ext cx="1954118"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did your results compare with your prediction?</a:t>
            </a:r>
          </a:p>
        </p:txBody>
      </p:sp>
      <p:sp>
        <p:nvSpPr>
          <p:cNvPr id="23" name="TextBox 22">
            <a:extLst>
              <a:ext uri="{FF2B5EF4-FFF2-40B4-BE49-F238E27FC236}">
                <a16:creationId xmlns:a16="http://schemas.microsoft.com/office/drawing/2014/main" id="{9A80BA6B-E62C-52C5-33E4-D95B8FDD4EAB}"/>
              </a:ext>
            </a:extLst>
          </p:cNvPr>
          <p:cNvSpPr txBox="1"/>
          <p:nvPr/>
        </p:nvSpPr>
        <p:spPr>
          <a:xfrm>
            <a:off x="5838481" y="2240760"/>
            <a:ext cx="1980000" cy="158592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7BC5FC76-9943-0FD1-72EC-17C58174EEF4}"/>
              </a:ext>
            </a:extLst>
          </p:cNvPr>
          <p:cNvSpPr txBox="1"/>
          <p:nvPr/>
        </p:nvSpPr>
        <p:spPr>
          <a:xfrm>
            <a:off x="5852140" y="2850971"/>
            <a:ext cx="1966341"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Why do you think the worms responded the way they did? </a:t>
            </a:r>
          </a:p>
        </p:txBody>
      </p:sp>
      <p:sp>
        <p:nvSpPr>
          <p:cNvPr id="33" name="TextBox 32">
            <a:extLst>
              <a:ext uri="{FF2B5EF4-FFF2-40B4-BE49-F238E27FC236}">
                <a16:creationId xmlns:a16="http://schemas.microsoft.com/office/drawing/2014/main" id="{84DE4BA7-1845-81ED-F75B-F41E3877EDA6}"/>
              </a:ext>
            </a:extLst>
          </p:cNvPr>
          <p:cNvSpPr txBox="1"/>
          <p:nvPr/>
        </p:nvSpPr>
        <p:spPr>
          <a:xfrm>
            <a:off x="3557679" y="5155367"/>
            <a:ext cx="1760702"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Was this experiment fair and accurate?</a:t>
            </a:r>
          </a:p>
        </p:txBody>
      </p:sp>
      <p:sp>
        <p:nvSpPr>
          <p:cNvPr id="35" name="TextBox 34">
            <a:extLst>
              <a:ext uri="{FF2B5EF4-FFF2-40B4-BE49-F238E27FC236}">
                <a16:creationId xmlns:a16="http://schemas.microsoft.com/office/drawing/2014/main" id="{C1A4E2BD-93A7-E200-5E1A-D9F87147CB8D}"/>
              </a:ext>
            </a:extLst>
          </p:cNvPr>
          <p:cNvSpPr txBox="1"/>
          <p:nvPr/>
        </p:nvSpPr>
        <p:spPr>
          <a:xfrm>
            <a:off x="5899442" y="5155367"/>
            <a:ext cx="1884533" cy="830997"/>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could you improve this experiment?</a:t>
            </a:r>
          </a:p>
        </p:txBody>
      </p:sp>
      <p:sp>
        <p:nvSpPr>
          <p:cNvPr id="37" name="TextBox 36">
            <a:extLst>
              <a:ext uri="{FF2B5EF4-FFF2-40B4-BE49-F238E27FC236}">
                <a16:creationId xmlns:a16="http://schemas.microsoft.com/office/drawing/2014/main" id="{4987C1DE-C719-7666-6D46-1B13597DAA62}"/>
              </a:ext>
            </a:extLst>
          </p:cNvPr>
          <p:cNvSpPr txBox="1"/>
          <p:nvPr/>
        </p:nvSpPr>
        <p:spPr>
          <a:xfrm>
            <a:off x="1224672" y="5278477"/>
            <a:ext cx="1767766" cy="584775"/>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Did everyone get the same results?</a:t>
            </a:r>
          </a:p>
        </p:txBody>
      </p:sp>
      <p:sp>
        <p:nvSpPr>
          <p:cNvPr id="5" name="TextBox 4">
            <a:extLst>
              <a:ext uri="{FF2B5EF4-FFF2-40B4-BE49-F238E27FC236}">
                <a16:creationId xmlns:a16="http://schemas.microsoft.com/office/drawing/2014/main" id="{F504AB61-B057-3A94-456E-4190AA040A67}"/>
              </a:ext>
            </a:extLst>
          </p:cNvPr>
          <p:cNvSpPr txBox="1"/>
          <p:nvPr/>
        </p:nvSpPr>
        <p:spPr>
          <a:xfrm>
            <a:off x="3472345" y="2231867"/>
            <a:ext cx="1980000" cy="15791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318FD3C7-9090-0589-5AC6-FF206E2B7E8C}"/>
              </a:ext>
            </a:extLst>
          </p:cNvPr>
          <p:cNvSpPr txBox="1"/>
          <p:nvPr/>
        </p:nvSpPr>
        <p:spPr>
          <a:xfrm>
            <a:off x="3521228" y="2961478"/>
            <a:ext cx="1884533" cy="584775"/>
          </a:xfrm>
          <a:prstGeom prst="rect">
            <a:avLst/>
          </a:prstGeom>
          <a:noFill/>
        </p:spPr>
        <p:txBody>
          <a:bodyPr wrap="square">
            <a:spAutoFit/>
          </a:bodyPr>
          <a:lstStyle/>
          <a:p>
            <a:pPr lvl="0" algn="ctr">
              <a:lnSpc>
                <a:spcPct val="100000"/>
              </a:lnSpc>
            </a:pPr>
            <a:r>
              <a:rPr lang="en-US" sz="1600" dirty="0">
                <a:latin typeface="VAG Rounded Std Light" panose="020F0502020204020204" pitchFamily="34" charset="0"/>
              </a:rPr>
              <a:t>How did the worms respond to light?</a:t>
            </a:r>
          </a:p>
        </p:txBody>
      </p:sp>
      <p:pic>
        <p:nvPicPr>
          <p:cNvPr id="14" name="Picture 13">
            <a:extLst>
              <a:ext uri="{FF2B5EF4-FFF2-40B4-BE49-F238E27FC236}">
                <a16:creationId xmlns:a16="http://schemas.microsoft.com/office/drawing/2014/main" id="{0D2028D2-9E26-94AD-2B4F-7725344564F6}"/>
              </a:ext>
            </a:extLst>
          </p:cNvPr>
          <p:cNvPicPr>
            <a:picLocks noChangeAspect="1"/>
          </p:cNvPicPr>
          <p:nvPr/>
        </p:nvPicPr>
        <p:blipFill>
          <a:blip r:embed="rId5"/>
          <a:stretch>
            <a:fillRect/>
          </a:stretch>
        </p:blipFill>
        <p:spPr>
          <a:xfrm>
            <a:off x="1678344" y="1897142"/>
            <a:ext cx="939800" cy="876300"/>
          </a:xfrm>
          <a:prstGeom prst="rect">
            <a:avLst/>
          </a:prstGeom>
        </p:spPr>
      </p:pic>
      <p:pic>
        <p:nvPicPr>
          <p:cNvPr id="12" name="Picture 11">
            <a:extLst>
              <a:ext uri="{FF2B5EF4-FFF2-40B4-BE49-F238E27FC236}">
                <a16:creationId xmlns:a16="http://schemas.microsoft.com/office/drawing/2014/main" id="{E7965694-920C-69EF-DF1D-592F0F9CAD2F}"/>
              </a:ext>
            </a:extLst>
          </p:cNvPr>
          <p:cNvPicPr>
            <a:picLocks noChangeAspect="1"/>
          </p:cNvPicPr>
          <p:nvPr/>
        </p:nvPicPr>
        <p:blipFill>
          <a:blip r:embed="rId6"/>
          <a:stretch>
            <a:fillRect/>
          </a:stretch>
        </p:blipFill>
        <p:spPr>
          <a:xfrm>
            <a:off x="6398270" y="1849786"/>
            <a:ext cx="939800" cy="876300"/>
          </a:xfrm>
          <a:prstGeom prst="rect">
            <a:avLst/>
          </a:prstGeom>
        </p:spPr>
      </p:pic>
      <p:pic>
        <p:nvPicPr>
          <p:cNvPr id="19" name="Picture 18">
            <a:extLst>
              <a:ext uri="{FF2B5EF4-FFF2-40B4-BE49-F238E27FC236}">
                <a16:creationId xmlns:a16="http://schemas.microsoft.com/office/drawing/2014/main" id="{57E7EC9F-2E7C-BF56-4649-F6214BEDFC69}"/>
              </a:ext>
            </a:extLst>
          </p:cNvPr>
          <p:cNvPicPr>
            <a:picLocks noChangeAspect="1"/>
          </p:cNvPicPr>
          <p:nvPr/>
        </p:nvPicPr>
        <p:blipFill>
          <a:blip r:embed="rId7"/>
          <a:stretch>
            <a:fillRect/>
          </a:stretch>
        </p:blipFill>
        <p:spPr>
          <a:xfrm>
            <a:off x="3994695" y="1895729"/>
            <a:ext cx="939800" cy="876300"/>
          </a:xfrm>
          <a:prstGeom prst="rect">
            <a:avLst/>
          </a:prstGeom>
        </p:spPr>
      </p:pic>
      <p:pic>
        <p:nvPicPr>
          <p:cNvPr id="22" name="Picture 21">
            <a:extLst>
              <a:ext uri="{FF2B5EF4-FFF2-40B4-BE49-F238E27FC236}">
                <a16:creationId xmlns:a16="http://schemas.microsoft.com/office/drawing/2014/main" id="{8841BC28-8A8D-5A79-F05A-67C00C4E2099}"/>
              </a:ext>
            </a:extLst>
          </p:cNvPr>
          <p:cNvPicPr>
            <a:picLocks noChangeAspect="1"/>
          </p:cNvPicPr>
          <p:nvPr/>
        </p:nvPicPr>
        <p:blipFill>
          <a:blip r:embed="rId8"/>
          <a:stretch>
            <a:fillRect/>
          </a:stretch>
        </p:blipFill>
        <p:spPr>
          <a:xfrm>
            <a:off x="4002605" y="4177818"/>
            <a:ext cx="939800" cy="876300"/>
          </a:xfrm>
          <a:prstGeom prst="rect">
            <a:avLst/>
          </a:prstGeom>
        </p:spPr>
      </p:pic>
      <p:pic>
        <p:nvPicPr>
          <p:cNvPr id="24" name="Picture 23">
            <a:extLst>
              <a:ext uri="{FF2B5EF4-FFF2-40B4-BE49-F238E27FC236}">
                <a16:creationId xmlns:a16="http://schemas.microsoft.com/office/drawing/2014/main" id="{34789A19-C0F4-193F-A34F-B5D136FF76C7}"/>
              </a:ext>
            </a:extLst>
          </p:cNvPr>
          <p:cNvPicPr>
            <a:picLocks noChangeAspect="1"/>
          </p:cNvPicPr>
          <p:nvPr/>
        </p:nvPicPr>
        <p:blipFill>
          <a:blip r:embed="rId9"/>
          <a:stretch>
            <a:fillRect/>
          </a:stretch>
        </p:blipFill>
        <p:spPr>
          <a:xfrm>
            <a:off x="1678344" y="4177818"/>
            <a:ext cx="939800" cy="876300"/>
          </a:xfrm>
          <a:prstGeom prst="rect">
            <a:avLst/>
          </a:prstGeom>
        </p:spPr>
      </p:pic>
      <p:pic>
        <p:nvPicPr>
          <p:cNvPr id="27" name="Picture 26">
            <a:extLst>
              <a:ext uri="{FF2B5EF4-FFF2-40B4-BE49-F238E27FC236}">
                <a16:creationId xmlns:a16="http://schemas.microsoft.com/office/drawing/2014/main" id="{4B9CA459-318B-B4DA-9904-CB862B9B0680}"/>
              </a:ext>
            </a:extLst>
          </p:cNvPr>
          <p:cNvPicPr>
            <a:picLocks noChangeAspect="1"/>
          </p:cNvPicPr>
          <p:nvPr/>
        </p:nvPicPr>
        <p:blipFill>
          <a:blip r:embed="rId10"/>
          <a:stretch>
            <a:fillRect/>
          </a:stretch>
        </p:blipFill>
        <p:spPr>
          <a:xfrm>
            <a:off x="6398270" y="4170191"/>
            <a:ext cx="939800" cy="876300"/>
          </a:xfrm>
          <a:prstGeom prst="rect">
            <a:avLst/>
          </a:prstGeom>
        </p:spPr>
      </p:pic>
    </p:spTree>
    <p:extLst>
      <p:ext uri="{BB962C8B-B14F-4D97-AF65-F5344CB8AC3E}">
        <p14:creationId xmlns:p14="http://schemas.microsoft.com/office/powerpoint/2010/main" val="125595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D4F1A410-A59B-00B2-BB59-13D0062ECA8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59086-C7CA-8928-8A9D-74826DC08CA6}"/>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149913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81C66-88CB-4AB7-B8DE-4111101FFC3A}"/>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8BAAEA49-207F-09EE-4EC3-BEB17C1B64D5}"/>
              </a:ext>
            </a:extLst>
          </p:cNvPr>
          <p:cNvPicPr>
            <a:picLocks noChangeAspect="1"/>
          </p:cNvPicPr>
          <p:nvPr/>
        </p:nvPicPr>
        <p:blipFill>
          <a:blip r:embed="rId2">
            <a:extLst>
              <a:ext uri="{96DAC541-7B7A-43D3-8B79-37D633B846F1}">
                <asvg:svgBlip xmlns:asvg="http://schemas.microsoft.com/office/drawing/2016/SVG/main" r:embed="rId3"/>
              </a:ext>
            </a:extLst>
          </a:blip>
          <a:srcRect l="14958" t="11443" r="52596" b="53578"/>
          <a:stretch>
            <a:fillRect/>
          </a:stretch>
        </p:blipFill>
        <p:spPr>
          <a:xfrm>
            <a:off x="996696" y="934503"/>
            <a:ext cx="3849624" cy="2933409"/>
          </a:xfrm>
          <a:prstGeom prst="rect">
            <a:avLst/>
          </a:prstGeom>
        </p:spPr>
      </p:pic>
      <p:pic>
        <p:nvPicPr>
          <p:cNvPr id="2" name="Picture 1">
            <a:extLst>
              <a:ext uri="{FF2B5EF4-FFF2-40B4-BE49-F238E27FC236}">
                <a16:creationId xmlns:a16="http://schemas.microsoft.com/office/drawing/2014/main" id="{3D6DDFFB-FB87-E0A7-B9E0-339CDB4B6C1E}"/>
              </a:ext>
            </a:extLst>
          </p:cNvPr>
          <p:cNvPicPr>
            <a:picLocks noChangeAspect="1"/>
          </p:cNvPicPr>
          <p:nvPr/>
        </p:nvPicPr>
        <p:blipFill>
          <a:blip r:embed="rId4"/>
          <a:stretch>
            <a:fillRect/>
          </a:stretch>
        </p:blipFill>
        <p:spPr>
          <a:xfrm>
            <a:off x="660146" y="998511"/>
            <a:ext cx="673100" cy="673100"/>
          </a:xfrm>
          <a:prstGeom prst="rect">
            <a:avLst/>
          </a:prstGeom>
        </p:spPr>
      </p:pic>
      <p:sp>
        <p:nvSpPr>
          <p:cNvPr id="8" name="TextBox 7">
            <a:extLst>
              <a:ext uri="{FF2B5EF4-FFF2-40B4-BE49-F238E27FC236}">
                <a16:creationId xmlns:a16="http://schemas.microsoft.com/office/drawing/2014/main" id="{D30A9EB9-8185-716B-1066-F830B0F4ED7F}"/>
              </a:ext>
            </a:extLst>
          </p:cNvPr>
          <p:cNvSpPr txBox="1"/>
          <p:nvPr/>
        </p:nvSpPr>
        <p:spPr>
          <a:xfrm>
            <a:off x="4910328" y="1536229"/>
            <a:ext cx="3721608" cy="112467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Composting worms can process anything organic. </a:t>
            </a:r>
            <a:endParaRPr lang="en-US" sz="1700" dirty="0">
              <a:latin typeface="VAG Rounded Std Light" panose="020F0502020204020204" pitchFamily="34" charset="0"/>
            </a:endParaRPr>
          </a:p>
        </p:txBody>
      </p:sp>
      <p:sp>
        <p:nvSpPr>
          <p:cNvPr id="9" name="TextBox 8">
            <a:extLst>
              <a:ext uri="{FF2B5EF4-FFF2-40B4-BE49-F238E27FC236}">
                <a16:creationId xmlns:a16="http://schemas.microsoft.com/office/drawing/2014/main" id="{D37606DF-E1AF-F5B1-4115-F49D8F15D8A3}"/>
              </a:ext>
            </a:extLst>
          </p:cNvPr>
          <p:cNvSpPr txBox="1"/>
          <p:nvPr/>
        </p:nvSpPr>
        <p:spPr>
          <a:xfrm>
            <a:off x="4910328" y="2880290"/>
            <a:ext cx="3721608" cy="1426604"/>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They enjoy eating fruit and vegetable scraps, eggshells, tea and coffee grounds as well as shredded newspaper, straw or dry leaves. </a:t>
            </a:r>
            <a:endParaRPr lang="en-US" sz="1700" dirty="0">
              <a:latin typeface="VAG Rounded Std Light" panose="020F0502020204020204" pitchFamily="34" charset="0"/>
            </a:endParaRPr>
          </a:p>
        </p:txBody>
      </p:sp>
      <p:sp>
        <p:nvSpPr>
          <p:cNvPr id="10" name="TextBox 9">
            <a:extLst>
              <a:ext uri="{FF2B5EF4-FFF2-40B4-BE49-F238E27FC236}">
                <a16:creationId xmlns:a16="http://schemas.microsoft.com/office/drawing/2014/main" id="{0E19AF62-3271-11C0-F135-2606DBD76B42}"/>
              </a:ext>
            </a:extLst>
          </p:cNvPr>
          <p:cNvSpPr txBox="1"/>
          <p:nvPr/>
        </p:nvSpPr>
        <p:spPr>
          <a:xfrm>
            <a:off x="4910328" y="4526280"/>
            <a:ext cx="3721608" cy="2034191"/>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AU" sz="1700" dirty="0">
                <a:latin typeface="VAG Rounded Std Light" panose="020F0502020204020204" pitchFamily="34" charset="0"/>
              </a:rPr>
              <a:t>Things to avoid in your worm farm:  </a:t>
            </a:r>
            <a:endParaRPr lang="en-US" sz="17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meat products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dairy products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white office paper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bread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citrus  </a:t>
            </a:r>
            <a:endParaRPr lang="en-US" sz="1600" dirty="0">
              <a:latin typeface="VAG Rounded Std Light" panose="020F0502020204020204" pitchFamily="34" charset="0"/>
            </a:endParaRPr>
          </a:p>
          <a:p>
            <a:pPr marL="742950" lvl="1" indent="-285750">
              <a:buFont typeface="Arial" panose="020B0604020202020204" pitchFamily="34" charset="0"/>
              <a:buChar char="•"/>
            </a:pPr>
            <a:r>
              <a:rPr lang="en-AU" sz="1600" dirty="0">
                <a:latin typeface="VAG Rounded Std Light" panose="020F0502020204020204" pitchFamily="34" charset="0"/>
              </a:rPr>
              <a:t>onions</a:t>
            </a:r>
            <a:endParaRPr lang="en-US" sz="1600" dirty="0">
              <a:latin typeface="VAG Rounded Std Light" panose="020F0502020204020204" pitchFamily="34" charset="0"/>
            </a:endParaRPr>
          </a:p>
        </p:txBody>
      </p:sp>
      <p:pic>
        <p:nvPicPr>
          <p:cNvPr id="11" name="Graphic 10">
            <a:extLst>
              <a:ext uri="{FF2B5EF4-FFF2-40B4-BE49-F238E27FC236}">
                <a16:creationId xmlns:a16="http://schemas.microsoft.com/office/drawing/2014/main" id="{D25460EB-51A8-FE58-07DA-AAE546964FFE}"/>
              </a:ext>
            </a:extLst>
          </p:cNvPr>
          <p:cNvPicPr>
            <a:picLocks noChangeAspect="1"/>
          </p:cNvPicPr>
          <p:nvPr/>
        </p:nvPicPr>
        <p:blipFill>
          <a:blip r:embed="rId2">
            <a:extLst>
              <a:ext uri="{96DAC541-7B7A-43D3-8B79-37D633B846F1}">
                <asvg:svgBlip xmlns:asvg="http://schemas.microsoft.com/office/drawing/2016/SVG/main" r:embed="rId3"/>
              </a:ext>
            </a:extLst>
          </a:blip>
          <a:srcRect l="14958" t="45925" r="52596" b="19096"/>
          <a:stretch>
            <a:fillRect/>
          </a:stretch>
        </p:blipFill>
        <p:spPr>
          <a:xfrm>
            <a:off x="996696" y="3853744"/>
            <a:ext cx="3849624" cy="2933409"/>
          </a:xfrm>
          <a:prstGeom prst="rect">
            <a:avLst/>
          </a:prstGeom>
        </p:spPr>
      </p:pic>
      <p:pic>
        <p:nvPicPr>
          <p:cNvPr id="7" name="Picture 6">
            <a:extLst>
              <a:ext uri="{FF2B5EF4-FFF2-40B4-BE49-F238E27FC236}">
                <a16:creationId xmlns:a16="http://schemas.microsoft.com/office/drawing/2014/main" id="{D3046786-1AA4-ECC5-A3F6-DADEC6FE3B98}"/>
              </a:ext>
            </a:extLst>
          </p:cNvPr>
          <p:cNvPicPr>
            <a:picLocks noChangeAspect="1"/>
          </p:cNvPicPr>
          <p:nvPr/>
        </p:nvPicPr>
        <p:blipFill>
          <a:blip r:embed="rId5"/>
          <a:stretch>
            <a:fillRect/>
          </a:stretch>
        </p:blipFill>
        <p:spPr>
          <a:xfrm>
            <a:off x="660146" y="3779266"/>
            <a:ext cx="673100" cy="673100"/>
          </a:xfrm>
          <a:prstGeom prst="rect">
            <a:avLst/>
          </a:prstGeom>
        </p:spPr>
      </p:pic>
      <p:sp>
        <p:nvSpPr>
          <p:cNvPr id="5" name="Title 2">
            <a:extLst>
              <a:ext uri="{FF2B5EF4-FFF2-40B4-BE49-F238E27FC236}">
                <a16:creationId xmlns:a16="http://schemas.microsoft.com/office/drawing/2014/main" id="{92766737-2656-D451-8A60-0B68D6A68A8C}"/>
              </a:ext>
            </a:extLst>
          </p:cNvPr>
          <p:cNvSpPr txBox="1">
            <a:spLocks/>
          </p:cNvSpPr>
          <p:nvPr/>
        </p:nvSpPr>
        <p:spPr>
          <a:xfrm>
            <a:off x="288000" y="288000"/>
            <a:ext cx="7886700" cy="925419"/>
          </a:xfrm>
          <a:prstGeom prst="rect">
            <a:avLst/>
          </a:prstGeom>
        </p:spPr>
        <p:txBody>
          <a:bodyPr anchor="t" anchorCtr="0"/>
          <a:lstStyle>
            <a:lvl1pPr algn="l" defTabSz="914400" rtl="0" eaLnBrk="1" latinLnBrk="0" hangingPunct="1">
              <a:lnSpc>
                <a:spcPct val="90000"/>
              </a:lnSpc>
              <a:spcBef>
                <a:spcPct val="0"/>
              </a:spcBef>
              <a:buNone/>
              <a:defRPr sz="4400" b="0" i="0" kern="1200">
                <a:solidFill>
                  <a:schemeClr val="tx1"/>
                </a:solidFill>
                <a:latin typeface="VAGRundschriftD" pitchFamily="2" charset="77"/>
                <a:ea typeface="+mj-ea"/>
                <a:cs typeface="+mj-cs"/>
              </a:defRPr>
            </a:lvl1pPr>
          </a:lstStyle>
          <a:p>
            <a:r>
              <a:rPr lang="en-US" sz="3400" b="1" dirty="0">
                <a:solidFill>
                  <a:srgbClr val="41A152"/>
                </a:solidFill>
                <a:latin typeface="VAG Rounded Std Thin" panose="020F0502020204020204" pitchFamily="34" charset="77"/>
              </a:rPr>
              <a:t>What do worms like to eat?</a:t>
            </a:r>
            <a:endParaRPr lang="en-US" sz="3400" b="1" dirty="0">
              <a:latin typeface="VAG Rounded Std Thin" panose="020F0502020204020204" pitchFamily="34" charset="77"/>
            </a:endParaRPr>
          </a:p>
        </p:txBody>
      </p:sp>
    </p:spTree>
    <p:extLst>
      <p:ext uri="{BB962C8B-B14F-4D97-AF65-F5344CB8AC3E}">
        <p14:creationId xmlns:p14="http://schemas.microsoft.com/office/powerpoint/2010/main" val="122138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C6DA-F875-D9C4-7246-30DAE157F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A9402-8468-5CA8-8352-FDB06E5A6A17}"/>
              </a:ext>
            </a:extLst>
          </p:cNvPr>
          <p:cNvSpPr>
            <a:spLocks noGrp="1"/>
          </p:cNvSpPr>
          <p:nvPr>
            <p:ph type="title" idx="4294967295"/>
          </p:nvPr>
        </p:nvSpPr>
        <p:spPr>
          <a:xfrm>
            <a:off x="288000" y="288000"/>
            <a:ext cx="7886700" cy="819150"/>
          </a:xfrm>
        </p:spPr>
        <p:txBody>
          <a:bodyPr anchor="t" anchorCtr="0"/>
          <a:lstStyle/>
          <a:p>
            <a:r>
              <a:rPr lang="en-US" dirty="0"/>
              <a:t>How to make a mini worm farm</a:t>
            </a:r>
          </a:p>
        </p:txBody>
      </p:sp>
      <p:pic>
        <p:nvPicPr>
          <p:cNvPr id="6" name="Picture 5" descr="A diagram of a worm farm&#10;&#10;AI-generated content may be incorrect.">
            <a:extLst>
              <a:ext uri="{FF2B5EF4-FFF2-40B4-BE49-F238E27FC236}">
                <a16:creationId xmlns:a16="http://schemas.microsoft.com/office/drawing/2014/main" id="{D9503361-8734-3E77-D58C-407680994CC2}"/>
              </a:ext>
            </a:extLst>
          </p:cNvPr>
          <p:cNvPicPr>
            <a:picLocks noChangeAspect="1"/>
          </p:cNvPicPr>
          <p:nvPr/>
        </p:nvPicPr>
        <p:blipFill>
          <a:blip r:embed="rId2"/>
          <a:srcRect l="2706" t="26896" r="1295" b="1931"/>
          <a:stretch>
            <a:fillRect/>
          </a:stretch>
        </p:blipFill>
        <p:spPr>
          <a:xfrm>
            <a:off x="14984" y="1796400"/>
            <a:ext cx="9124724" cy="4786132"/>
          </a:xfrm>
          <a:prstGeom prst="rect">
            <a:avLst/>
          </a:prstGeom>
        </p:spPr>
      </p:pic>
      <p:sp>
        <p:nvSpPr>
          <p:cNvPr id="3" name="Rectangle 2">
            <a:extLst>
              <a:ext uri="{FF2B5EF4-FFF2-40B4-BE49-F238E27FC236}">
                <a16:creationId xmlns:a16="http://schemas.microsoft.com/office/drawing/2014/main" id="{1DBF98D3-8655-35F5-25D1-5AA61B2BB48D}"/>
              </a:ext>
            </a:extLst>
          </p:cNvPr>
          <p:cNvSpPr/>
          <p:nvPr/>
        </p:nvSpPr>
        <p:spPr>
          <a:xfrm>
            <a:off x="14984" y="6582532"/>
            <a:ext cx="9129016" cy="275468"/>
          </a:xfrm>
          <a:prstGeom prst="rect">
            <a:avLst/>
          </a:prstGeom>
          <a:solidFill>
            <a:srgbClr val="FFF8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12844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1BAC-A603-C7A8-7360-664538BBA40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ED17A3E-729E-C686-0D6A-8580CA2DD0E4}"/>
              </a:ext>
            </a:extLst>
          </p:cNvPr>
          <p:cNvSpPr txBox="1"/>
          <p:nvPr/>
        </p:nvSpPr>
        <p:spPr>
          <a:xfrm>
            <a:off x="905919" y="2542959"/>
            <a:ext cx="5806775" cy="116093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49DB25A1-E06D-0AFF-7659-135B1F82A335}"/>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E1FA94D7-A12C-0CB5-47E4-900E525270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0" name="TextBox 9">
            <a:extLst>
              <a:ext uri="{FF2B5EF4-FFF2-40B4-BE49-F238E27FC236}">
                <a16:creationId xmlns:a16="http://schemas.microsoft.com/office/drawing/2014/main" id="{6DE74255-6066-65E8-37F0-8419CCF4DD97}"/>
              </a:ext>
            </a:extLst>
          </p:cNvPr>
          <p:cNvSpPr txBox="1"/>
          <p:nvPr/>
        </p:nvSpPr>
        <p:spPr>
          <a:xfrm>
            <a:off x="1521873" y="2631093"/>
            <a:ext cx="5190821" cy="1277273"/>
          </a:xfrm>
          <a:prstGeom prst="rect">
            <a:avLst/>
          </a:prstGeom>
          <a:noFill/>
        </p:spPr>
        <p:txBody>
          <a:bodyPr wrap="square">
            <a:spAutoFit/>
          </a:bodyPr>
          <a:lstStyle/>
          <a:p>
            <a:r>
              <a:rPr lang="en-AU" b="1" dirty="0">
                <a:latin typeface="VAG Rounded Std Light" panose="020F0502020204020204" pitchFamily="34" charset="0"/>
              </a:rPr>
              <a:t>What will I change? </a:t>
            </a:r>
          </a:p>
          <a:p>
            <a:pPr marL="285750" indent="-285750">
              <a:spcAft>
                <a:spcPts val="600"/>
              </a:spcAft>
              <a:buFont typeface="Arial" panose="020B0604020202020204" pitchFamily="34" charset="0"/>
              <a:buChar char="•"/>
            </a:pPr>
            <a:r>
              <a:rPr lang="en-AU" dirty="0">
                <a:latin typeface="VAG Rounded Std Light" panose="020F0502020204020204" pitchFamily="34" charset="0"/>
              </a:rPr>
              <a:t>Think about the different types of food available and how they could be prepared? </a:t>
            </a:r>
          </a:p>
          <a:p>
            <a:pPr marL="285750" lvl="0" indent="-285750">
              <a:spcAft>
                <a:spcPts val="600"/>
              </a:spcAft>
              <a:buFont typeface="Arial" panose="020B0604020202020204" pitchFamily="34" charset="0"/>
              <a:buChar char="•"/>
            </a:pPr>
            <a:endParaRPr lang="en-AU" dirty="0">
              <a:latin typeface="VAG Rounded Std Light" panose="020F0502020204020204" pitchFamily="34" charset="0"/>
            </a:endParaRPr>
          </a:p>
        </p:txBody>
      </p:sp>
      <p:sp>
        <p:nvSpPr>
          <p:cNvPr id="13" name="TextBox 12">
            <a:extLst>
              <a:ext uri="{FF2B5EF4-FFF2-40B4-BE49-F238E27FC236}">
                <a16:creationId xmlns:a16="http://schemas.microsoft.com/office/drawing/2014/main" id="{0463D742-6C6D-341D-E3C7-7B94A76FB6E0}"/>
              </a:ext>
            </a:extLst>
          </p:cNvPr>
          <p:cNvSpPr txBox="1"/>
          <p:nvPr/>
        </p:nvSpPr>
        <p:spPr>
          <a:xfrm>
            <a:off x="1092873" y="3985304"/>
            <a:ext cx="5619822" cy="122495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A5955A6A-C302-43DF-6565-B60263AFBB2C}"/>
              </a:ext>
            </a:extLst>
          </p:cNvPr>
          <p:cNvSpPr txBox="1"/>
          <p:nvPr/>
        </p:nvSpPr>
        <p:spPr>
          <a:xfrm>
            <a:off x="927795" y="5460229"/>
            <a:ext cx="5784899" cy="100027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F28E6E40-B695-F4C4-AC92-2AF0897862D4}"/>
              </a:ext>
            </a:extLst>
          </p:cNvPr>
          <p:cNvSpPr txBox="1"/>
          <p:nvPr/>
        </p:nvSpPr>
        <p:spPr>
          <a:xfrm>
            <a:off x="332816" y="1519534"/>
            <a:ext cx="6296584" cy="830997"/>
          </a:xfrm>
          <a:prstGeom prst="rect">
            <a:avLst/>
          </a:prstGeom>
          <a:noFill/>
        </p:spPr>
        <p:txBody>
          <a:bodyPr wrap="square" rtlCol="0">
            <a:spAutoFit/>
          </a:bodyPr>
          <a:lstStyle/>
          <a:p>
            <a:r>
              <a:rPr lang="en-AU" sz="1600" dirty="0">
                <a:latin typeface="VAG Rounded Std Light" panose="020F0502020204020204" pitchFamily="34" charset="0"/>
              </a:rPr>
              <a:t>You are going to design an experiment that will allow you to investigate how food should be prepared to optimise the amount of scraps that can be composted in a worm farm.</a:t>
            </a:r>
          </a:p>
        </p:txBody>
      </p:sp>
      <p:sp>
        <p:nvSpPr>
          <p:cNvPr id="3" name="TextBox 2">
            <a:extLst>
              <a:ext uri="{FF2B5EF4-FFF2-40B4-BE49-F238E27FC236}">
                <a16:creationId xmlns:a16="http://schemas.microsoft.com/office/drawing/2014/main" id="{8D47104B-1947-C064-9020-602562DF4288}"/>
              </a:ext>
            </a:extLst>
          </p:cNvPr>
          <p:cNvSpPr txBox="1"/>
          <p:nvPr/>
        </p:nvSpPr>
        <p:spPr>
          <a:xfrm>
            <a:off x="6976872" y="2544481"/>
            <a:ext cx="1816025" cy="1332575"/>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b="1" dirty="0">
                <a:solidFill>
                  <a:schemeClr val="bg1"/>
                </a:solidFill>
                <a:latin typeface="VAG Rounded Std Thin" panose="020F0502020204020204" pitchFamily="34" charset="77"/>
                <a:ea typeface="Calibri"/>
                <a:cs typeface="Calibri"/>
                <a:sym typeface="Calibri"/>
              </a:rPr>
              <a:t>Let’s predict what we think will happen?</a:t>
            </a:r>
          </a:p>
        </p:txBody>
      </p:sp>
      <p:pic>
        <p:nvPicPr>
          <p:cNvPr id="5" name="Picture 4">
            <a:extLst>
              <a:ext uri="{FF2B5EF4-FFF2-40B4-BE49-F238E27FC236}">
                <a16:creationId xmlns:a16="http://schemas.microsoft.com/office/drawing/2014/main" id="{01B9E981-E670-7DC8-BB02-71D5BBE04479}"/>
              </a:ext>
            </a:extLst>
          </p:cNvPr>
          <p:cNvPicPr>
            <a:picLocks noChangeAspect="1"/>
          </p:cNvPicPr>
          <p:nvPr/>
        </p:nvPicPr>
        <p:blipFill>
          <a:blip r:embed="rId5"/>
          <a:srcRect/>
          <a:stretch/>
        </p:blipFill>
        <p:spPr>
          <a:xfrm>
            <a:off x="7005367" y="4027112"/>
            <a:ext cx="1786467" cy="2528076"/>
          </a:xfrm>
          <a:prstGeom prst="rect">
            <a:avLst/>
          </a:prstGeom>
        </p:spPr>
      </p:pic>
      <p:sp>
        <p:nvSpPr>
          <p:cNvPr id="11" name="TextBox 10">
            <a:extLst>
              <a:ext uri="{FF2B5EF4-FFF2-40B4-BE49-F238E27FC236}">
                <a16:creationId xmlns:a16="http://schemas.microsoft.com/office/drawing/2014/main" id="{5D4B881D-CF9E-701B-07C2-ABE6366F0E26}"/>
              </a:ext>
            </a:extLst>
          </p:cNvPr>
          <p:cNvSpPr txBox="1"/>
          <p:nvPr/>
        </p:nvSpPr>
        <p:spPr>
          <a:xfrm>
            <a:off x="1521873" y="4102972"/>
            <a:ext cx="5190821" cy="923330"/>
          </a:xfrm>
          <a:prstGeom prst="rect">
            <a:avLst/>
          </a:prstGeom>
          <a:noFill/>
        </p:spPr>
        <p:txBody>
          <a:bodyPr wrap="square">
            <a:spAutoFit/>
          </a:bodyPr>
          <a:lstStyle/>
          <a:p>
            <a:pPr lvl="0"/>
            <a:r>
              <a:rPr lang="en-US" b="1" dirty="0">
                <a:latin typeface="VAG Rounded Std Light" panose="020F0502020204020204" pitchFamily="34" charset="0"/>
              </a:rPr>
              <a:t>What will I keep the same? </a:t>
            </a:r>
          </a:p>
          <a:p>
            <a:pPr marL="285750" indent="-285750">
              <a:spcAft>
                <a:spcPts val="600"/>
              </a:spcAft>
              <a:buFont typeface="Arial" panose="020B0604020202020204" pitchFamily="34" charset="0"/>
              <a:buChar char="•"/>
            </a:pPr>
            <a:r>
              <a:rPr lang="en-US" dirty="0">
                <a:latin typeface="VAG Rounded Std Light" panose="020F0502020204020204" pitchFamily="34" charset="0"/>
              </a:rPr>
              <a:t>Think about the things that should be kept the same to make the experiment fair.</a:t>
            </a:r>
          </a:p>
        </p:txBody>
      </p:sp>
      <p:sp>
        <p:nvSpPr>
          <p:cNvPr id="12" name="TextBox 11">
            <a:extLst>
              <a:ext uri="{FF2B5EF4-FFF2-40B4-BE49-F238E27FC236}">
                <a16:creationId xmlns:a16="http://schemas.microsoft.com/office/drawing/2014/main" id="{A4E66A07-87FD-3C87-01ED-1C355189028C}"/>
              </a:ext>
            </a:extLst>
          </p:cNvPr>
          <p:cNvSpPr txBox="1"/>
          <p:nvPr/>
        </p:nvSpPr>
        <p:spPr>
          <a:xfrm>
            <a:off x="1521873" y="5599075"/>
            <a:ext cx="5190821" cy="1000274"/>
          </a:xfrm>
          <a:prstGeom prst="rect">
            <a:avLst/>
          </a:prstGeom>
          <a:noFill/>
        </p:spPr>
        <p:txBody>
          <a:bodyPr wrap="square">
            <a:spAutoFit/>
          </a:bodyPr>
          <a:lstStyle/>
          <a:p>
            <a:pPr lvl="0"/>
            <a:r>
              <a:rPr lang="en-US" b="1" dirty="0">
                <a:latin typeface="VAG Rounded Std Light" panose="020F0502020204020204" pitchFamily="34" charset="0"/>
              </a:rPr>
              <a:t>What will I measure? </a:t>
            </a:r>
          </a:p>
          <a:p>
            <a:pPr marL="285750" indent="-285750">
              <a:spcAft>
                <a:spcPts val="600"/>
              </a:spcAft>
              <a:buFont typeface="Arial" panose="020B0604020202020204" pitchFamily="34" charset="0"/>
              <a:buChar char="•"/>
            </a:pPr>
            <a:r>
              <a:rPr lang="en-US" dirty="0">
                <a:latin typeface="VAG Rounded Std Light" panose="020F0502020204020204" pitchFamily="34" charset="0"/>
              </a:rPr>
              <a:t>What will you be able to observe and record? </a:t>
            </a:r>
          </a:p>
          <a:p>
            <a:pPr marL="285750" indent="-285750">
              <a:spcAft>
                <a:spcPts val="600"/>
              </a:spcAft>
              <a:buFont typeface="Arial" panose="020B0604020202020204" pitchFamily="34" charset="0"/>
              <a:buChar char="•"/>
            </a:pPr>
            <a:endParaRPr lang="en-US" dirty="0">
              <a:latin typeface="VAG Rounded Std Light" panose="020F0502020204020204" pitchFamily="34" charset="0"/>
            </a:endParaRPr>
          </a:p>
        </p:txBody>
      </p:sp>
      <p:pic>
        <p:nvPicPr>
          <p:cNvPr id="15" name="Picture 14">
            <a:extLst>
              <a:ext uri="{FF2B5EF4-FFF2-40B4-BE49-F238E27FC236}">
                <a16:creationId xmlns:a16="http://schemas.microsoft.com/office/drawing/2014/main" id="{395892DB-378E-5FD9-BB29-10DB16A8B48E}"/>
              </a:ext>
            </a:extLst>
          </p:cNvPr>
          <p:cNvPicPr>
            <a:picLocks noChangeAspect="1"/>
          </p:cNvPicPr>
          <p:nvPr/>
        </p:nvPicPr>
        <p:blipFill>
          <a:blip r:embed="rId6"/>
          <a:stretch>
            <a:fillRect/>
          </a:stretch>
        </p:blipFill>
        <p:spPr>
          <a:xfrm>
            <a:off x="461974" y="5357605"/>
            <a:ext cx="927239" cy="866886"/>
          </a:xfrm>
          <a:prstGeom prst="rect">
            <a:avLst/>
          </a:prstGeom>
        </p:spPr>
      </p:pic>
      <p:pic>
        <p:nvPicPr>
          <p:cNvPr id="16" name="Picture 15">
            <a:extLst>
              <a:ext uri="{FF2B5EF4-FFF2-40B4-BE49-F238E27FC236}">
                <a16:creationId xmlns:a16="http://schemas.microsoft.com/office/drawing/2014/main" id="{AB4EB8E5-30E5-19D7-4836-06AEA12734DB}"/>
              </a:ext>
            </a:extLst>
          </p:cNvPr>
          <p:cNvPicPr>
            <a:picLocks noChangeAspect="1"/>
          </p:cNvPicPr>
          <p:nvPr/>
        </p:nvPicPr>
        <p:blipFill>
          <a:blip r:embed="rId7"/>
          <a:stretch>
            <a:fillRect/>
          </a:stretch>
        </p:blipFill>
        <p:spPr>
          <a:xfrm>
            <a:off x="455693" y="3893839"/>
            <a:ext cx="939800" cy="876300"/>
          </a:xfrm>
          <a:prstGeom prst="rect">
            <a:avLst/>
          </a:prstGeom>
        </p:spPr>
      </p:pic>
      <p:pic>
        <p:nvPicPr>
          <p:cNvPr id="20" name="Picture 19">
            <a:extLst>
              <a:ext uri="{FF2B5EF4-FFF2-40B4-BE49-F238E27FC236}">
                <a16:creationId xmlns:a16="http://schemas.microsoft.com/office/drawing/2014/main" id="{C0DCB0A2-A0D6-E5CE-F251-08A228FA792B}"/>
              </a:ext>
            </a:extLst>
          </p:cNvPr>
          <p:cNvPicPr>
            <a:picLocks noChangeAspect="1"/>
          </p:cNvPicPr>
          <p:nvPr/>
        </p:nvPicPr>
        <p:blipFill>
          <a:blip r:embed="rId8"/>
          <a:stretch>
            <a:fillRect/>
          </a:stretch>
        </p:blipFill>
        <p:spPr>
          <a:xfrm>
            <a:off x="449413" y="2446751"/>
            <a:ext cx="939800" cy="876300"/>
          </a:xfrm>
          <a:prstGeom prst="rect">
            <a:avLst/>
          </a:prstGeom>
        </p:spPr>
      </p:pic>
    </p:spTree>
    <p:extLst>
      <p:ext uri="{BB962C8B-B14F-4D97-AF65-F5344CB8AC3E}">
        <p14:creationId xmlns:p14="http://schemas.microsoft.com/office/powerpoint/2010/main" val="28549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BB3C-B5AD-6D67-9220-34AEE802DD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1257DB-B261-32E9-0935-B1F93820B8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1B84DE-9287-CCC0-F774-BF97F9121550}"/>
              </a:ext>
            </a:extLst>
          </p:cNvPr>
          <p:cNvPicPr>
            <a:picLocks noChangeAspect="1"/>
          </p:cNvPicPr>
          <p:nvPr/>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0142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7DDE-7A1C-FAD3-5AA2-F271C32208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D5893FB-EB64-F7F1-EF3A-B5CF34D7767D}"/>
              </a:ext>
            </a:extLst>
          </p:cNvPr>
          <p:cNvSpPr txBox="1"/>
          <p:nvPr/>
        </p:nvSpPr>
        <p:spPr>
          <a:xfrm>
            <a:off x="742091" y="1656638"/>
            <a:ext cx="2650334" cy="179353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E534D3E3-F18A-8BEF-F3B8-E220665FE074}"/>
              </a:ext>
            </a:extLst>
          </p:cNvPr>
          <p:cNvSpPr>
            <a:spLocks noGrp="1"/>
          </p:cNvSpPr>
          <p:nvPr>
            <p:ph type="title"/>
          </p:nvPr>
        </p:nvSpPr>
        <p:spPr>
          <a:xfrm>
            <a:off x="288000" y="288000"/>
            <a:ext cx="7886700" cy="818216"/>
          </a:xfrm>
        </p:spPr>
        <p:txBody>
          <a:bodyPr anchor="t" anchorCtr="0"/>
          <a:lstStyle/>
          <a:p>
            <a:r>
              <a:rPr lang="en-US" dirty="0"/>
              <a:t>Let’s investigate</a:t>
            </a:r>
          </a:p>
        </p:txBody>
      </p:sp>
      <p:pic>
        <p:nvPicPr>
          <p:cNvPr id="4" name="Graphic 3">
            <a:extLst>
              <a:ext uri="{FF2B5EF4-FFF2-40B4-BE49-F238E27FC236}">
                <a16:creationId xmlns:a16="http://schemas.microsoft.com/office/drawing/2014/main" id="{BF7A1BDC-52EB-CE57-5FFC-89BC5F2DDAB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F712E484-8862-45C7-DCAC-C53581D41714}"/>
              </a:ext>
            </a:extLst>
          </p:cNvPr>
          <p:cNvSpPr txBox="1"/>
          <p:nvPr/>
        </p:nvSpPr>
        <p:spPr>
          <a:xfrm>
            <a:off x="1323319" y="1788200"/>
            <a:ext cx="1890953" cy="1477328"/>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1. </a:t>
            </a:r>
            <a:r>
              <a:rPr lang="en-AU" b="1" dirty="0">
                <a:latin typeface="VAG Rounded Std Light" panose="020F0502020204020204" pitchFamily="34" charset="0"/>
              </a:rPr>
              <a:t>Make</a:t>
            </a:r>
            <a:r>
              <a:rPr lang="en-AU" dirty="0">
                <a:latin typeface="VAG Rounded Std Light" panose="020F0502020204020204" pitchFamily="34" charset="0"/>
              </a:rPr>
              <a:t> your mini worm farm using the steps outlined in the infographic. </a:t>
            </a:r>
            <a:endParaRPr lang="en-US" dirty="0"/>
          </a:p>
        </p:txBody>
      </p:sp>
      <p:sp>
        <p:nvSpPr>
          <p:cNvPr id="18" name="TextBox 17">
            <a:extLst>
              <a:ext uri="{FF2B5EF4-FFF2-40B4-BE49-F238E27FC236}">
                <a16:creationId xmlns:a16="http://schemas.microsoft.com/office/drawing/2014/main" id="{EFA69C1D-053B-5CD7-027C-6706B3002312}"/>
              </a:ext>
            </a:extLst>
          </p:cNvPr>
          <p:cNvSpPr txBox="1"/>
          <p:nvPr/>
        </p:nvSpPr>
        <p:spPr>
          <a:xfrm>
            <a:off x="4202584" y="1667271"/>
            <a:ext cx="4352264" cy="169867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CD101093-FB5C-5751-D8F4-035035977BFD}"/>
              </a:ext>
            </a:extLst>
          </p:cNvPr>
          <p:cNvSpPr txBox="1"/>
          <p:nvPr/>
        </p:nvSpPr>
        <p:spPr>
          <a:xfrm>
            <a:off x="4728089" y="1756302"/>
            <a:ext cx="3627889" cy="1477328"/>
          </a:xfrm>
          <a:prstGeom prst="rect">
            <a:avLst/>
          </a:prstGeom>
          <a:noFill/>
        </p:spPr>
        <p:txBody>
          <a:bodyPr wrap="square">
            <a:spAutoFit/>
          </a:bodyPr>
          <a:lstStyle/>
          <a:p>
            <a:pPr lvl="0">
              <a:lnSpc>
                <a:spcPct val="100000"/>
              </a:lnSpc>
            </a:pPr>
            <a:r>
              <a:rPr lang="en-AU" b="1" dirty="0">
                <a:latin typeface="VAG Rounded Std Thin" panose="020F0502020204020204" pitchFamily="34" charset="77"/>
                <a:ea typeface="Calibri"/>
                <a:cs typeface="Calibri"/>
                <a:sym typeface="Calibri"/>
              </a:rPr>
              <a:t>3. </a:t>
            </a:r>
            <a:r>
              <a:rPr lang="en-AU" b="1" dirty="0">
                <a:latin typeface="VAG Rounded Std Light" panose="020F0502020204020204" pitchFamily="34" charset="0"/>
              </a:rPr>
              <a:t>Add </a:t>
            </a:r>
            <a:r>
              <a:rPr lang="en-AU" dirty="0">
                <a:latin typeface="VAG Rounded Std Light" panose="020F0502020204020204" pitchFamily="34" charset="0"/>
              </a:rPr>
              <a:t>the prepared food to your mini worm farm. Make sure that you can see the food through the side of the bottle and that the food is completely covered with castings. </a:t>
            </a:r>
            <a:endParaRPr lang="en-US" dirty="0">
              <a:latin typeface="VAG Rounded Std Light" panose="020F0502020204020204" pitchFamily="34" charset="0"/>
            </a:endParaRPr>
          </a:p>
        </p:txBody>
      </p:sp>
      <p:sp>
        <p:nvSpPr>
          <p:cNvPr id="24" name="TextBox 23">
            <a:extLst>
              <a:ext uri="{FF2B5EF4-FFF2-40B4-BE49-F238E27FC236}">
                <a16:creationId xmlns:a16="http://schemas.microsoft.com/office/drawing/2014/main" id="{2243CADA-B01D-361A-C273-8580E169ECD7}"/>
              </a:ext>
            </a:extLst>
          </p:cNvPr>
          <p:cNvSpPr txBox="1"/>
          <p:nvPr/>
        </p:nvSpPr>
        <p:spPr>
          <a:xfrm>
            <a:off x="4202582" y="4598013"/>
            <a:ext cx="4352265" cy="86212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A0D33A4C-E30F-1BBC-20E2-09370B86A1B3}"/>
              </a:ext>
            </a:extLst>
          </p:cNvPr>
          <p:cNvSpPr txBox="1"/>
          <p:nvPr/>
        </p:nvSpPr>
        <p:spPr>
          <a:xfrm>
            <a:off x="4750297" y="4827688"/>
            <a:ext cx="3870746" cy="369332"/>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5. </a:t>
            </a:r>
            <a:r>
              <a:rPr lang="en-AU" b="1" dirty="0">
                <a:latin typeface="VAG Rounded Std Light" panose="020F0502020204020204" pitchFamily="34" charset="0"/>
              </a:rPr>
              <a:t>Predict</a:t>
            </a:r>
            <a:r>
              <a:rPr lang="en-AU" dirty="0">
                <a:latin typeface="VAG Rounded Std Light" panose="020F0502020204020204" pitchFamily="34" charset="0"/>
              </a:rPr>
              <a:t> what you think will happen. </a:t>
            </a:r>
            <a:endParaRPr lang="en-US" dirty="0"/>
          </a:p>
        </p:txBody>
      </p:sp>
      <p:sp>
        <p:nvSpPr>
          <p:cNvPr id="12" name="TextBox 11">
            <a:extLst>
              <a:ext uri="{FF2B5EF4-FFF2-40B4-BE49-F238E27FC236}">
                <a16:creationId xmlns:a16="http://schemas.microsoft.com/office/drawing/2014/main" id="{9A6E5C44-BCBF-7CD2-C575-B9BFF438E819}"/>
              </a:ext>
            </a:extLst>
          </p:cNvPr>
          <p:cNvSpPr txBox="1"/>
          <p:nvPr/>
        </p:nvSpPr>
        <p:spPr>
          <a:xfrm>
            <a:off x="722031" y="3891498"/>
            <a:ext cx="2670394" cy="173855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E7B391FC-57EB-988D-0EDA-E793ECACF443}"/>
              </a:ext>
            </a:extLst>
          </p:cNvPr>
          <p:cNvSpPr txBox="1"/>
          <p:nvPr/>
        </p:nvSpPr>
        <p:spPr>
          <a:xfrm>
            <a:off x="1303257" y="4023059"/>
            <a:ext cx="1911015" cy="1477328"/>
          </a:xfrm>
          <a:prstGeom prst="rect">
            <a:avLst/>
          </a:prstGeom>
          <a:noFill/>
        </p:spPr>
        <p:txBody>
          <a:bodyPr wrap="square">
            <a:spAutoFit/>
          </a:bodyPr>
          <a:lstStyle/>
          <a:p>
            <a:pPr lvl="0"/>
            <a:r>
              <a:rPr lang="en-AU" b="1" dirty="0">
                <a:latin typeface="VAG Rounded Std Thin" panose="020F0502020204020204" pitchFamily="34" charset="77"/>
                <a:ea typeface="Calibri"/>
                <a:cs typeface="Calibri"/>
                <a:sym typeface="Calibri"/>
              </a:rPr>
              <a:t>2. </a:t>
            </a:r>
            <a:r>
              <a:rPr lang="en-GB" b="1" dirty="0">
                <a:latin typeface="VAG Rounded Std Light" panose="020F0502020204020204" pitchFamily="34" charset="0"/>
              </a:rPr>
              <a:t>Prepare</a:t>
            </a:r>
            <a:r>
              <a:rPr lang="en-GB" dirty="0">
                <a:latin typeface="VAG Rounded Std Light" panose="020F0502020204020204" pitchFamily="34" charset="0"/>
              </a:rPr>
              <a:t> </a:t>
            </a:r>
            <a:br>
              <a:rPr lang="en-GB" dirty="0">
                <a:latin typeface="VAG Rounded Std Light" panose="020F0502020204020204" pitchFamily="34" charset="0"/>
              </a:rPr>
            </a:br>
            <a:r>
              <a:rPr lang="en-GB" dirty="0">
                <a:latin typeface="VAG Rounded Std Light" panose="020F0502020204020204" pitchFamily="34" charset="0"/>
              </a:rPr>
              <a:t>your food scraps as per your experiment design. </a:t>
            </a:r>
            <a:endParaRPr lang="en-US" dirty="0"/>
          </a:p>
        </p:txBody>
      </p:sp>
      <p:pic>
        <p:nvPicPr>
          <p:cNvPr id="9" name="Picture 8">
            <a:extLst>
              <a:ext uri="{FF2B5EF4-FFF2-40B4-BE49-F238E27FC236}">
                <a16:creationId xmlns:a16="http://schemas.microsoft.com/office/drawing/2014/main" id="{E5EC4D69-2F5B-4E95-915C-1DD9ECB23CA0}"/>
              </a:ext>
            </a:extLst>
          </p:cNvPr>
          <p:cNvPicPr>
            <a:picLocks noChangeAspect="1"/>
          </p:cNvPicPr>
          <p:nvPr/>
        </p:nvPicPr>
        <p:blipFill>
          <a:blip r:embed="rId5"/>
          <a:stretch>
            <a:fillRect/>
          </a:stretch>
        </p:blipFill>
        <p:spPr>
          <a:xfrm>
            <a:off x="3729508" y="1569758"/>
            <a:ext cx="939800" cy="876300"/>
          </a:xfrm>
          <a:prstGeom prst="rect">
            <a:avLst/>
          </a:prstGeom>
        </p:spPr>
      </p:pic>
      <p:sp>
        <p:nvSpPr>
          <p:cNvPr id="3" name="TextBox 2">
            <a:extLst>
              <a:ext uri="{FF2B5EF4-FFF2-40B4-BE49-F238E27FC236}">
                <a16:creationId xmlns:a16="http://schemas.microsoft.com/office/drawing/2014/main" id="{F9E03F2E-C1DA-A5AF-E9D6-D3E7B0380E71}"/>
              </a:ext>
            </a:extLst>
          </p:cNvPr>
          <p:cNvSpPr txBox="1"/>
          <p:nvPr/>
        </p:nvSpPr>
        <p:spPr>
          <a:xfrm>
            <a:off x="4235681" y="5668781"/>
            <a:ext cx="4352264" cy="95188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6" name="TextBox 5">
            <a:extLst>
              <a:ext uri="{FF2B5EF4-FFF2-40B4-BE49-F238E27FC236}">
                <a16:creationId xmlns:a16="http://schemas.microsoft.com/office/drawing/2014/main" id="{1F416249-DF1D-5C65-C38C-4D46C4EF13D7}"/>
              </a:ext>
            </a:extLst>
          </p:cNvPr>
          <p:cNvSpPr txBox="1"/>
          <p:nvPr/>
        </p:nvSpPr>
        <p:spPr>
          <a:xfrm>
            <a:off x="4750297" y="5826781"/>
            <a:ext cx="3331022" cy="646331"/>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6. </a:t>
            </a:r>
            <a:r>
              <a:rPr lang="en-AU" b="1" dirty="0">
                <a:latin typeface="VAG Rounded Std Light" panose="020F0502020204020204" pitchFamily="34" charset="0"/>
              </a:rPr>
              <a:t>Check</a:t>
            </a:r>
            <a:r>
              <a:rPr lang="en-AU" dirty="0">
                <a:latin typeface="VAG Rounded Std Light" panose="020F0502020204020204" pitchFamily="34" charset="0"/>
              </a:rPr>
              <a:t> the worm farms every few days. </a:t>
            </a:r>
            <a:endParaRPr lang="en-US" dirty="0"/>
          </a:p>
        </p:txBody>
      </p:sp>
      <p:pic>
        <p:nvPicPr>
          <p:cNvPr id="13" name="Picture 12">
            <a:extLst>
              <a:ext uri="{FF2B5EF4-FFF2-40B4-BE49-F238E27FC236}">
                <a16:creationId xmlns:a16="http://schemas.microsoft.com/office/drawing/2014/main" id="{502D7C0E-6661-6E62-885E-680B1EB7A8F8}"/>
              </a:ext>
            </a:extLst>
          </p:cNvPr>
          <p:cNvPicPr>
            <a:picLocks noChangeAspect="1"/>
          </p:cNvPicPr>
          <p:nvPr/>
        </p:nvPicPr>
        <p:blipFill>
          <a:blip r:embed="rId6"/>
          <a:stretch>
            <a:fillRect/>
          </a:stretch>
        </p:blipFill>
        <p:spPr>
          <a:xfrm>
            <a:off x="3729508" y="4495420"/>
            <a:ext cx="939800" cy="876300"/>
          </a:xfrm>
          <a:prstGeom prst="rect">
            <a:avLst/>
          </a:prstGeom>
        </p:spPr>
      </p:pic>
      <p:pic>
        <p:nvPicPr>
          <p:cNvPr id="16" name="Picture 15">
            <a:extLst>
              <a:ext uri="{FF2B5EF4-FFF2-40B4-BE49-F238E27FC236}">
                <a16:creationId xmlns:a16="http://schemas.microsoft.com/office/drawing/2014/main" id="{75B4869F-D0C8-14BD-4E87-022932002627}"/>
              </a:ext>
            </a:extLst>
          </p:cNvPr>
          <p:cNvPicPr>
            <a:picLocks noChangeAspect="1"/>
          </p:cNvPicPr>
          <p:nvPr/>
        </p:nvPicPr>
        <p:blipFill>
          <a:blip r:embed="rId7"/>
          <a:stretch>
            <a:fillRect/>
          </a:stretch>
        </p:blipFill>
        <p:spPr>
          <a:xfrm>
            <a:off x="354412" y="1569758"/>
            <a:ext cx="939800" cy="876300"/>
          </a:xfrm>
          <a:prstGeom prst="rect">
            <a:avLst/>
          </a:prstGeom>
        </p:spPr>
      </p:pic>
      <p:pic>
        <p:nvPicPr>
          <p:cNvPr id="17" name="Picture 16">
            <a:extLst>
              <a:ext uri="{FF2B5EF4-FFF2-40B4-BE49-F238E27FC236}">
                <a16:creationId xmlns:a16="http://schemas.microsoft.com/office/drawing/2014/main" id="{2580023B-DC91-004A-CBFB-C2947F9343E0}"/>
              </a:ext>
            </a:extLst>
          </p:cNvPr>
          <p:cNvPicPr>
            <a:picLocks noChangeAspect="1"/>
          </p:cNvPicPr>
          <p:nvPr/>
        </p:nvPicPr>
        <p:blipFill>
          <a:blip r:embed="rId8"/>
          <a:stretch>
            <a:fillRect/>
          </a:stretch>
        </p:blipFill>
        <p:spPr>
          <a:xfrm>
            <a:off x="354412" y="3777554"/>
            <a:ext cx="939800" cy="876300"/>
          </a:xfrm>
          <a:prstGeom prst="rect">
            <a:avLst/>
          </a:prstGeom>
        </p:spPr>
      </p:pic>
      <p:pic>
        <p:nvPicPr>
          <p:cNvPr id="20" name="Picture 19">
            <a:extLst>
              <a:ext uri="{FF2B5EF4-FFF2-40B4-BE49-F238E27FC236}">
                <a16:creationId xmlns:a16="http://schemas.microsoft.com/office/drawing/2014/main" id="{74AFDFF9-C8C6-BD27-4DF9-4AE6831930A0}"/>
              </a:ext>
            </a:extLst>
          </p:cNvPr>
          <p:cNvPicPr>
            <a:picLocks noChangeAspect="1"/>
          </p:cNvPicPr>
          <p:nvPr/>
        </p:nvPicPr>
        <p:blipFill>
          <a:blip r:embed="rId9"/>
          <a:stretch>
            <a:fillRect/>
          </a:stretch>
        </p:blipFill>
        <p:spPr>
          <a:xfrm>
            <a:off x="3729508" y="5564439"/>
            <a:ext cx="939800" cy="876300"/>
          </a:xfrm>
          <a:prstGeom prst="rect">
            <a:avLst/>
          </a:prstGeom>
        </p:spPr>
      </p:pic>
      <p:sp>
        <p:nvSpPr>
          <p:cNvPr id="5" name="TextBox 4">
            <a:extLst>
              <a:ext uri="{FF2B5EF4-FFF2-40B4-BE49-F238E27FC236}">
                <a16:creationId xmlns:a16="http://schemas.microsoft.com/office/drawing/2014/main" id="{FC0D6071-C04E-502C-E9CE-F226FD0BAFC0}"/>
              </a:ext>
            </a:extLst>
          </p:cNvPr>
          <p:cNvSpPr txBox="1"/>
          <p:nvPr/>
        </p:nvSpPr>
        <p:spPr>
          <a:xfrm>
            <a:off x="4235680" y="3530514"/>
            <a:ext cx="4319167" cy="876300"/>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81FBEE5A-783F-F915-D144-C45775E901AB}"/>
              </a:ext>
            </a:extLst>
          </p:cNvPr>
          <p:cNvSpPr txBox="1"/>
          <p:nvPr/>
        </p:nvSpPr>
        <p:spPr>
          <a:xfrm>
            <a:off x="4750298" y="3812082"/>
            <a:ext cx="3671671" cy="646331"/>
          </a:xfrm>
          <a:prstGeom prst="rect">
            <a:avLst/>
          </a:prstGeom>
          <a:noFill/>
        </p:spPr>
        <p:txBody>
          <a:bodyPr wrap="square">
            <a:spAutoFit/>
          </a:bodyPr>
          <a:lstStyle/>
          <a:p>
            <a:r>
              <a:rPr lang="en-AU" b="1" dirty="0">
                <a:latin typeface="VAG Rounded Std Thin" panose="020F0502020204020204" pitchFamily="34" charset="77"/>
                <a:ea typeface="Calibri"/>
                <a:cs typeface="Calibri"/>
                <a:sym typeface="Calibri"/>
              </a:rPr>
              <a:t>4. </a:t>
            </a:r>
            <a:r>
              <a:rPr lang="en-AU" b="1" dirty="0">
                <a:latin typeface="VAG Rounded Std Light" panose="020F0502020204020204" pitchFamily="34" charset="0"/>
              </a:rPr>
              <a:t>Cover</a:t>
            </a:r>
            <a:r>
              <a:rPr lang="en-AU" dirty="0">
                <a:latin typeface="VAG Rounded Std Light" panose="020F0502020204020204" pitchFamily="34" charset="77"/>
              </a:rPr>
              <a:t> and label your worm farm.</a:t>
            </a:r>
          </a:p>
          <a:p>
            <a:pPr lvl="0"/>
            <a:endParaRPr lang="en-US" dirty="0"/>
          </a:p>
        </p:txBody>
      </p:sp>
      <p:pic>
        <p:nvPicPr>
          <p:cNvPr id="14" name="Picture 13">
            <a:extLst>
              <a:ext uri="{FF2B5EF4-FFF2-40B4-BE49-F238E27FC236}">
                <a16:creationId xmlns:a16="http://schemas.microsoft.com/office/drawing/2014/main" id="{D8C77202-76B3-15FA-3BE2-407A76D0F28F}"/>
              </a:ext>
            </a:extLst>
          </p:cNvPr>
          <p:cNvPicPr>
            <a:picLocks noChangeAspect="1"/>
          </p:cNvPicPr>
          <p:nvPr/>
        </p:nvPicPr>
        <p:blipFill>
          <a:blip r:embed="rId10"/>
          <a:stretch>
            <a:fillRect/>
          </a:stretch>
        </p:blipFill>
        <p:spPr>
          <a:xfrm>
            <a:off x="3729508" y="3450175"/>
            <a:ext cx="939800" cy="876300"/>
          </a:xfrm>
          <a:prstGeom prst="rect">
            <a:avLst/>
          </a:prstGeom>
        </p:spPr>
      </p:pic>
    </p:spTree>
    <p:extLst>
      <p:ext uri="{BB962C8B-B14F-4D97-AF65-F5344CB8AC3E}">
        <p14:creationId xmlns:p14="http://schemas.microsoft.com/office/powerpoint/2010/main" val="20929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DFCC-991F-A636-8482-7796D6F71F21}"/>
            </a:ext>
          </a:extLst>
        </p:cNvPr>
        <p:cNvGrpSpPr/>
        <p:nvPr/>
      </p:nvGrpSpPr>
      <p:grpSpPr>
        <a:xfrm>
          <a:off x="0" y="0"/>
          <a:ext cx="0" cy="0"/>
          <a:chOff x="0" y="0"/>
          <a:chExt cx="0" cy="0"/>
        </a:xfrm>
      </p:grpSpPr>
      <p:pic>
        <p:nvPicPr>
          <p:cNvPr id="21" name="Picture 20" descr="A cartoon of a worm in an apple&#10;&#10;AI-generated content may be incorrect.">
            <a:extLst>
              <a:ext uri="{FF2B5EF4-FFF2-40B4-BE49-F238E27FC236}">
                <a16:creationId xmlns:a16="http://schemas.microsoft.com/office/drawing/2014/main" id="{E0111C42-4DF1-0749-3380-AC6C06CD8099}"/>
              </a:ext>
            </a:extLst>
          </p:cNvPr>
          <p:cNvPicPr>
            <a:picLocks noChangeAspect="1"/>
          </p:cNvPicPr>
          <p:nvPr/>
        </p:nvPicPr>
        <p:blipFill>
          <a:blip r:embed="rId3"/>
          <a:stretch>
            <a:fillRect/>
          </a:stretch>
        </p:blipFill>
        <p:spPr>
          <a:xfrm>
            <a:off x="7828489" y="4576816"/>
            <a:ext cx="1206803" cy="1707166"/>
          </a:xfrm>
          <a:prstGeom prst="rect">
            <a:avLst/>
          </a:prstGeom>
        </p:spPr>
      </p:pic>
      <p:sp>
        <p:nvSpPr>
          <p:cNvPr id="28" name="Rectangle 27">
            <a:extLst>
              <a:ext uri="{FF2B5EF4-FFF2-40B4-BE49-F238E27FC236}">
                <a16:creationId xmlns:a16="http://schemas.microsoft.com/office/drawing/2014/main" id="{89BCE3F7-1CDD-9CD7-7E03-1D1C7CE71EF3}"/>
              </a:ext>
            </a:extLst>
          </p:cNvPr>
          <p:cNvSpPr/>
          <p:nvPr/>
        </p:nvSpPr>
        <p:spPr>
          <a:xfrm>
            <a:off x="0" y="5582092"/>
            <a:ext cx="9144000" cy="1275907"/>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FCF799-B30F-1A51-B929-7BDC8BF64D8E}"/>
              </a:ext>
            </a:extLst>
          </p:cNvPr>
          <p:cNvSpPr txBox="1"/>
          <p:nvPr/>
        </p:nvSpPr>
        <p:spPr>
          <a:xfrm>
            <a:off x="803049" y="1515263"/>
            <a:ext cx="5323430" cy="87705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2960411D-44C0-11C9-CB06-DE97D2EAC985}"/>
              </a:ext>
            </a:extLst>
          </p:cNvPr>
          <p:cNvSpPr>
            <a:spLocks noGrp="1"/>
          </p:cNvSpPr>
          <p:nvPr>
            <p:ph type="title"/>
          </p:nvPr>
        </p:nvSpPr>
        <p:spPr>
          <a:xfrm>
            <a:off x="288000" y="288000"/>
            <a:ext cx="7886700" cy="818216"/>
          </a:xfrm>
        </p:spPr>
        <p:txBody>
          <a:bodyPr anchor="t" anchorCtr="0"/>
          <a:lstStyle/>
          <a:p>
            <a:r>
              <a:rPr lang="en-US" dirty="0"/>
              <a:t>Let’s record</a:t>
            </a:r>
          </a:p>
        </p:txBody>
      </p:sp>
      <p:pic>
        <p:nvPicPr>
          <p:cNvPr id="4" name="Graphic 3">
            <a:extLst>
              <a:ext uri="{FF2B5EF4-FFF2-40B4-BE49-F238E27FC236}">
                <a16:creationId xmlns:a16="http://schemas.microsoft.com/office/drawing/2014/main" id="{AE66B885-9DAF-3B0E-0A7C-ED1612A258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A9BD793-A7D0-F9A3-4BD3-BB51E2E9D2BF}"/>
              </a:ext>
            </a:extLst>
          </p:cNvPr>
          <p:cNvSpPr txBox="1"/>
          <p:nvPr/>
        </p:nvSpPr>
        <p:spPr>
          <a:xfrm>
            <a:off x="1419003" y="1636664"/>
            <a:ext cx="4707476" cy="646331"/>
          </a:xfrm>
          <a:prstGeom prst="rect">
            <a:avLst/>
          </a:prstGeom>
          <a:noFill/>
        </p:spPr>
        <p:txBody>
          <a:bodyPr wrap="square">
            <a:spAutoFit/>
          </a:bodyPr>
          <a:lstStyle/>
          <a:p>
            <a:pPr lvl="0">
              <a:lnSpc>
                <a:spcPct val="100000"/>
              </a:lnSpc>
            </a:pPr>
            <a:r>
              <a:rPr lang="en-AU" b="1" dirty="0">
                <a:solidFill>
                  <a:prstClr val="black"/>
                </a:solidFill>
                <a:latin typeface="VAG Rounded Std Light" panose="020F0502020204020204" pitchFamily="34" charset="0"/>
              </a:rPr>
              <a:t>Record</a:t>
            </a:r>
            <a:r>
              <a:rPr lang="en-AU" dirty="0">
                <a:solidFill>
                  <a:prstClr val="black"/>
                </a:solidFill>
                <a:latin typeface="VAG Rounded Std Light" panose="020F0502020204020204" pitchFamily="34" charset="0"/>
              </a:rPr>
              <a:t> your observations until all the food scraps have been turned into castings.</a:t>
            </a:r>
          </a:p>
        </p:txBody>
      </p:sp>
      <p:sp>
        <p:nvSpPr>
          <p:cNvPr id="13" name="TextBox 12">
            <a:extLst>
              <a:ext uri="{FF2B5EF4-FFF2-40B4-BE49-F238E27FC236}">
                <a16:creationId xmlns:a16="http://schemas.microsoft.com/office/drawing/2014/main" id="{4064530C-13DA-E897-BD45-BCE3271E16CF}"/>
              </a:ext>
            </a:extLst>
          </p:cNvPr>
          <p:cNvSpPr txBox="1"/>
          <p:nvPr/>
        </p:nvSpPr>
        <p:spPr>
          <a:xfrm>
            <a:off x="990002" y="2534756"/>
            <a:ext cx="5171839" cy="83099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9184EA92-9F7C-D5D5-532B-BCA6AA0C2F96}"/>
              </a:ext>
            </a:extLst>
          </p:cNvPr>
          <p:cNvSpPr txBox="1"/>
          <p:nvPr/>
        </p:nvSpPr>
        <p:spPr>
          <a:xfrm>
            <a:off x="1427582" y="2641940"/>
            <a:ext cx="4698897" cy="646331"/>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Analyse</a:t>
            </a:r>
            <a:r>
              <a:rPr lang="en-AU" dirty="0">
                <a:latin typeface="VAG Rounded Std Light" panose="020F0502020204020204" pitchFamily="34" charset="0"/>
              </a:rPr>
              <a:t> your findings and compare with other groups to determine what the results show.</a:t>
            </a:r>
          </a:p>
        </p:txBody>
      </p:sp>
      <p:sp>
        <p:nvSpPr>
          <p:cNvPr id="18" name="TextBox 17">
            <a:extLst>
              <a:ext uri="{FF2B5EF4-FFF2-40B4-BE49-F238E27FC236}">
                <a16:creationId xmlns:a16="http://schemas.microsoft.com/office/drawing/2014/main" id="{20249CCC-F50B-B131-E3FC-20FF6840D57E}"/>
              </a:ext>
            </a:extLst>
          </p:cNvPr>
          <p:cNvSpPr txBox="1"/>
          <p:nvPr/>
        </p:nvSpPr>
        <p:spPr>
          <a:xfrm>
            <a:off x="824924" y="3505495"/>
            <a:ext cx="5301555" cy="86747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B6982DA4-EEA3-28DC-331F-D7FF709C3E37}"/>
              </a:ext>
            </a:extLst>
          </p:cNvPr>
          <p:cNvSpPr txBox="1"/>
          <p:nvPr/>
        </p:nvSpPr>
        <p:spPr>
          <a:xfrm>
            <a:off x="1414329" y="3634304"/>
            <a:ext cx="4279994" cy="646331"/>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Draw a conclusion </a:t>
            </a:r>
            <a:r>
              <a:rPr lang="en-AU" dirty="0">
                <a:latin typeface="VAG Rounded Std Light" panose="020F0502020204020204" pitchFamily="34" charset="0"/>
              </a:rPr>
              <a:t>to answer your investigation question.</a:t>
            </a:r>
          </a:p>
        </p:txBody>
      </p:sp>
      <p:sp>
        <p:nvSpPr>
          <p:cNvPr id="26" name="TextBox 25">
            <a:extLst>
              <a:ext uri="{FF2B5EF4-FFF2-40B4-BE49-F238E27FC236}">
                <a16:creationId xmlns:a16="http://schemas.microsoft.com/office/drawing/2014/main" id="{8C54ED2F-A0C4-32DF-DA7B-D35A212915E5}"/>
              </a:ext>
            </a:extLst>
          </p:cNvPr>
          <p:cNvSpPr txBox="1"/>
          <p:nvPr/>
        </p:nvSpPr>
        <p:spPr>
          <a:xfrm>
            <a:off x="1315511" y="5678094"/>
            <a:ext cx="7785957" cy="1061829"/>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rPr>
              <a:t>Use a digital device to take photos of the food in the worm farm each week.</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rPr>
              <a:t>Import the photos into an app of your choosing and label them with the date they were taken to create a visual timeline of the food being turned into castings. </a:t>
            </a:r>
          </a:p>
        </p:txBody>
      </p:sp>
      <p:sp>
        <p:nvSpPr>
          <p:cNvPr id="5" name="TextBox 4">
            <a:extLst>
              <a:ext uri="{FF2B5EF4-FFF2-40B4-BE49-F238E27FC236}">
                <a16:creationId xmlns:a16="http://schemas.microsoft.com/office/drawing/2014/main" id="{DD4C0606-DC7E-AF3C-9A2B-C1B989122E72}"/>
              </a:ext>
            </a:extLst>
          </p:cNvPr>
          <p:cNvSpPr txBox="1"/>
          <p:nvPr/>
        </p:nvSpPr>
        <p:spPr>
          <a:xfrm>
            <a:off x="846189" y="4515589"/>
            <a:ext cx="5280290" cy="86747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EEB529B9-8525-6EF4-BFAB-2E5328C5CB3C}"/>
              </a:ext>
            </a:extLst>
          </p:cNvPr>
          <p:cNvSpPr txBox="1"/>
          <p:nvPr/>
        </p:nvSpPr>
        <p:spPr>
          <a:xfrm>
            <a:off x="1418945" y="4767508"/>
            <a:ext cx="4577818" cy="369332"/>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Discuss</a:t>
            </a:r>
            <a:r>
              <a:rPr lang="en-AU" dirty="0">
                <a:latin typeface="VAG Rounded Std Light" panose="020F0502020204020204" pitchFamily="34" charset="0"/>
              </a:rPr>
              <a:t> your findings and conclusion. </a:t>
            </a:r>
            <a:endParaRPr lang="en-US" dirty="0">
              <a:latin typeface="VAG Rounded Std Light" panose="020F0502020204020204" pitchFamily="34" charset="0"/>
            </a:endParaRPr>
          </a:p>
        </p:txBody>
      </p:sp>
      <p:pic>
        <p:nvPicPr>
          <p:cNvPr id="3" name="Picture 2">
            <a:extLst>
              <a:ext uri="{FF2B5EF4-FFF2-40B4-BE49-F238E27FC236}">
                <a16:creationId xmlns:a16="http://schemas.microsoft.com/office/drawing/2014/main" id="{49FA80AA-2F4E-65B4-2CDF-78138E118300}"/>
              </a:ext>
            </a:extLst>
          </p:cNvPr>
          <p:cNvPicPr>
            <a:picLocks noChangeAspect="1"/>
          </p:cNvPicPr>
          <p:nvPr/>
        </p:nvPicPr>
        <p:blipFill>
          <a:blip r:embed="rId6"/>
          <a:stretch>
            <a:fillRect/>
          </a:stretch>
        </p:blipFill>
        <p:spPr>
          <a:xfrm>
            <a:off x="394010" y="5774972"/>
            <a:ext cx="753471" cy="687542"/>
          </a:xfrm>
          <a:prstGeom prst="rect">
            <a:avLst/>
          </a:prstGeom>
        </p:spPr>
      </p:pic>
      <p:pic>
        <p:nvPicPr>
          <p:cNvPr id="11" name="Picture 10">
            <a:extLst>
              <a:ext uri="{FF2B5EF4-FFF2-40B4-BE49-F238E27FC236}">
                <a16:creationId xmlns:a16="http://schemas.microsoft.com/office/drawing/2014/main" id="{C4D51B5C-6FBA-9E4D-2479-21DA51E031E6}"/>
              </a:ext>
            </a:extLst>
          </p:cNvPr>
          <p:cNvPicPr>
            <a:picLocks noChangeAspect="1"/>
          </p:cNvPicPr>
          <p:nvPr/>
        </p:nvPicPr>
        <p:blipFill>
          <a:blip r:embed="rId7"/>
          <a:srcRect/>
          <a:stretch/>
        </p:blipFill>
        <p:spPr>
          <a:xfrm>
            <a:off x="6430618" y="1496797"/>
            <a:ext cx="2200009" cy="3113291"/>
          </a:xfrm>
          <a:prstGeom prst="rect">
            <a:avLst/>
          </a:prstGeom>
        </p:spPr>
      </p:pic>
      <p:pic>
        <p:nvPicPr>
          <p:cNvPr id="16" name="Picture 15">
            <a:extLst>
              <a:ext uri="{FF2B5EF4-FFF2-40B4-BE49-F238E27FC236}">
                <a16:creationId xmlns:a16="http://schemas.microsoft.com/office/drawing/2014/main" id="{0DC77AEF-F6FC-6D81-5C49-30D240228CD0}"/>
              </a:ext>
            </a:extLst>
          </p:cNvPr>
          <p:cNvPicPr>
            <a:picLocks noChangeAspect="1"/>
          </p:cNvPicPr>
          <p:nvPr/>
        </p:nvPicPr>
        <p:blipFill>
          <a:blip r:embed="rId8"/>
          <a:stretch>
            <a:fillRect/>
          </a:stretch>
        </p:blipFill>
        <p:spPr>
          <a:xfrm>
            <a:off x="394010" y="1446954"/>
            <a:ext cx="939800" cy="876300"/>
          </a:xfrm>
          <a:prstGeom prst="rect">
            <a:avLst/>
          </a:prstGeom>
        </p:spPr>
      </p:pic>
      <p:pic>
        <p:nvPicPr>
          <p:cNvPr id="17" name="Picture 16">
            <a:extLst>
              <a:ext uri="{FF2B5EF4-FFF2-40B4-BE49-F238E27FC236}">
                <a16:creationId xmlns:a16="http://schemas.microsoft.com/office/drawing/2014/main" id="{645105FD-746C-B49C-FAF0-5E7D1C84FE26}"/>
              </a:ext>
            </a:extLst>
          </p:cNvPr>
          <p:cNvPicPr>
            <a:picLocks noChangeAspect="1"/>
          </p:cNvPicPr>
          <p:nvPr/>
        </p:nvPicPr>
        <p:blipFill>
          <a:blip r:embed="rId9"/>
          <a:stretch>
            <a:fillRect/>
          </a:stretch>
        </p:blipFill>
        <p:spPr>
          <a:xfrm>
            <a:off x="374089" y="3419948"/>
            <a:ext cx="939800" cy="876300"/>
          </a:xfrm>
          <a:prstGeom prst="rect">
            <a:avLst/>
          </a:prstGeom>
        </p:spPr>
      </p:pic>
      <p:pic>
        <p:nvPicPr>
          <p:cNvPr id="22" name="Picture 21">
            <a:extLst>
              <a:ext uri="{FF2B5EF4-FFF2-40B4-BE49-F238E27FC236}">
                <a16:creationId xmlns:a16="http://schemas.microsoft.com/office/drawing/2014/main" id="{3C48DDFE-9757-AA35-0EEB-4C639EE81871}"/>
              </a:ext>
            </a:extLst>
          </p:cNvPr>
          <p:cNvPicPr>
            <a:picLocks noChangeAspect="1"/>
          </p:cNvPicPr>
          <p:nvPr/>
        </p:nvPicPr>
        <p:blipFill>
          <a:blip r:embed="rId10"/>
          <a:stretch>
            <a:fillRect/>
          </a:stretch>
        </p:blipFill>
        <p:spPr>
          <a:xfrm>
            <a:off x="375195" y="2459141"/>
            <a:ext cx="939800" cy="876300"/>
          </a:xfrm>
          <a:prstGeom prst="rect">
            <a:avLst/>
          </a:prstGeom>
        </p:spPr>
      </p:pic>
      <p:pic>
        <p:nvPicPr>
          <p:cNvPr id="23" name="Picture 22">
            <a:extLst>
              <a:ext uri="{FF2B5EF4-FFF2-40B4-BE49-F238E27FC236}">
                <a16:creationId xmlns:a16="http://schemas.microsoft.com/office/drawing/2014/main" id="{18C36A48-B4BC-8193-1546-6788246F18B7}"/>
              </a:ext>
            </a:extLst>
          </p:cNvPr>
          <p:cNvPicPr>
            <a:picLocks noChangeAspect="1"/>
          </p:cNvPicPr>
          <p:nvPr/>
        </p:nvPicPr>
        <p:blipFill>
          <a:blip r:embed="rId11"/>
          <a:stretch>
            <a:fillRect/>
          </a:stretch>
        </p:blipFill>
        <p:spPr>
          <a:xfrm>
            <a:off x="374089" y="4435991"/>
            <a:ext cx="939800" cy="876300"/>
          </a:xfrm>
          <a:prstGeom prst="rect">
            <a:avLst/>
          </a:prstGeom>
        </p:spPr>
      </p:pic>
    </p:spTree>
    <p:extLst>
      <p:ext uri="{BB962C8B-B14F-4D97-AF65-F5344CB8AC3E}">
        <p14:creationId xmlns:p14="http://schemas.microsoft.com/office/powerpoint/2010/main" val="15850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B956F-8548-5EB8-5030-3D177978743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319276-7EE7-1A68-5A74-A5D4C454AF57}"/>
              </a:ext>
            </a:extLst>
          </p:cNvPr>
          <p:cNvSpPr txBox="1"/>
          <p:nvPr/>
        </p:nvSpPr>
        <p:spPr>
          <a:xfrm>
            <a:off x="1302705" y="4681355"/>
            <a:ext cx="1980000" cy="173849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DEBB3389-B2BB-6036-5A67-A6C53D439D55}"/>
              </a:ext>
            </a:extLst>
          </p:cNvPr>
          <p:cNvSpPr txBox="1"/>
          <p:nvPr/>
        </p:nvSpPr>
        <p:spPr>
          <a:xfrm>
            <a:off x="5638761" y="4681354"/>
            <a:ext cx="1980000" cy="173849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7A6BE77-063E-6529-5E72-3EDA9577CCBA}"/>
              </a:ext>
            </a:extLst>
          </p:cNvPr>
          <p:cNvSpPr txBox="1"/>
          <p:nvPr/>
        </p:nvSpPr>
        <p:spPr>
          <a:xfrm>
            <a:off x="3462185" y="4681354"/>
            <a:ext cx="1980000" cy="173849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7E6A3872-7522-09F0-88BB-0F58EB2C3DBB}"/>
              </a:ext>
            </a:extLst>
          </p:cNvPr>
          <p:cNvSpPr txBox="1"/>
          <p:nvPr/>
        </p:nvSpPr>
        <p:spPr>
          <a:xfrm>
            <a:off x="352745" y="2103850"/>
            <a:ext cx="1980000" cy="198376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48A42BF-578C-B965-ABB3-770455ED6C10}"/>
              </a:ext>
            </a:extLst>
          </p:cNvPr>
          <p:cNvSpPr>
            <a:spLocks noGrp="1"/>
          </p:cNvSpPr>
          <p:nvPr>
            <p:ph type="title" idx="4294967295"/>
          </p:nvPr>
        </p:nvSpPr>
        <p:spPr>
          <a:xfrm>
            <a:off x="288000" y="288000"/>
            <a:ext cx="7886700" cy="819150"/>
          </a:xfrm>
        </p:spPr>
        <p:txBody>
          <a:bodyPr anchor="t" anchorCtr="0"/>
          <a:lstStyle/>
          <a:p>
            <a:r>
              <a:rPr lang="en-US" dirty="0"/>
              <a:t>Let’s discuss</a:t>
            </a:r>
          </a:p>
        </p:txBody>
      </p:sp>
      <p:pic>
        <p:nvPicPr>
          <p:cNvPr id="4" name="Graphic 3">
            <a:extLst>
              <a:ext uri="{FF2B5EF4-FFF2-40B4-BE49-F238E27FC236}">
                <a16:creationId xmlns:a16="http://schemas.microsoft.com/office/drawing/2014/main" id="{D057A9FD-8C79-E347-3138-EDF405A603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3C7E7855-295A-6F33-AC46-416EEC5EF519}"/>
              </a:ext>
            </a:extLst>
          </p:cNvPr>
          <p:cNvSpPr txBox="1"/>
          <p:nvPr/>
        </p:nvSpPr>
        <p:spPr>
          <a:xfrm>
            <a:off x="456530" y="2722955"/>
            <a:ext cx="1772429"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Which food preparation style was eaten the quickest?</a:t>
            </a:r>
          </a:p>
        </p:txBody>
      </p:sp>
      <p:sp>
        <p:nvSpPr>
          <p:cNvPr id="25" name="TextBox 24">
            <a:extLst>
              <a:ext uri="{FF2B5EF4-FFF2-40B4-BE49-F238E27FC236}">
                <a16:creationId xmlns:a16="http://schemas.microsoft.com/office/drawing/2014/main" id="{683E3FE3-D6C3-C86A-ED3F-2778EE3EFD5B}"/>
              </a:ext>
            </a:extLst>
          </p:cNvPr>
          <p:cNvSpPr txBox="1"/>
          <p:nvPr/>
        </p:nvSpPr>
        <p:spPr>
          <a:xfrm>
            <a:off x="5696626" y="5284147"/>
            <a:ext cx="1922135" cy="784830"/>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Why is a worm farm a suitable place for worms to live?</a:t>
            </a:r>
          </a:p>
        </p:txBody>
      </p:sp>
      <p:sp>
        <p:nvSpPr>
          <p:cNvPr id="23" name="TextBox 22">
            <a:extLst>
              <a:ext uri="{FF2B5EF4-FFF2-40B4-BE49-F238E27FC236}">
                <a16:creationId xmlns:a16="http://schemas.microsoft.com/office/drawing/2014/main" id="{9A80BA6B-E62C-52C5-33E4-D95B8FDD4EAB}"/>
              </a:ext>
            </a:extLst>
          </p:cNvPr>
          <p:cNvSpPr txBox="1"/>
          <p:nvPr/>
        </p:nvSpPr>
        <p:spPr>
          <a:xfrm>
            <a:off x="4671705" y="2112744"/>
            <a:ext cx="1980000" cy="198376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7BC5FC76-9943-0FD1-72EC-17C58174EEF4}"/>
              </a:ext>
            </a:extLst>
          </p:cNvPr>
          <p:cNvSpPr txBox="1"/>
          <p:nvPr/>
        </p:nvSpPr>
        <p:spPr>
          <a:xfrm>
            <a:off x="4740228" y="2722955"/>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Did your findings match your predictions? Why/why not?</a:t>
            </a:r>
          </a:p>
        </p:txBody>
      </p:sp>
      <p:sp>
        <p:nvSpPr>
          <p:cNvPr id="29" name="TextBox 28">
            <a:extLst>
              <a:ext uri="{FF2B5EF4-FFF2-40B4-BE49-F238E27FC236}">
                <a16:creationId xmlns:a16="http://schemas.microsoft.com/office/drawing/2014/main" id="{4B93F11E-9F64-218E-A580-5D46ECF25E0A}"/>
              </a:ext>
            </a:extLst>
          </p:cNvPr>
          <p:cNvSpPr txBox="1"/>
          <p:nvPr/>
        </p:nvSpPr>
        <p:spPr>
          <a:xfrm>
            <a:off x="6831185" y="2103850"/>
            <a:ext cx="1980000" cy="199266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0" name="TextBox 29">
            <a:extLst>
              <a:ext uri="{FF2B5EF4-FFF2-40B4-BE49-F238E27FC236}">
                <a16:creationId xmlns:a16="http://schemas.microsoft.com/office/drawing/2014/main" id="{6D34BCBC-08A6-2C3B-4C3C-57C839851928}"/>
              </a:ext>
            </a:extLst>
          </p:cNvPr>
          <p:cNvSpPr txBox="1"/>
          <p:nvPr/>
        </p:nvSpPr>
        <p:spPr>
          <a:xfrm>
            <a:off x="6856205" y="2722955"/>
            <a:ext cx="1935050" cy="1246495"/>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Can you think of a reason that your findings did not match your predictions? </a:t>
            </a:r>
          </a:p>
        </p:txBody>
      </p:sp>
      <p:sp>
        <p:nvSpPr>
          <p:cNvPr id="33" name="TextBox 32">
            <a:extLst>
              <a:ext uri="{FF2B5EF4-FFF2-40B4-BE49-F238E27FC236}">
                <a16:creationId xmlns:a16="http://schemas.microsoft.com/office/drawing/2014/main" id="{84DE4BA7-1845-81ED-F75B-F41E3877EDA6}"/>
              </a:ext>
            </a:extLst>
          </p:cNvPr>
          <p:cNvSpPr txBox="1"/>
          <p:nvPr/>
        </p:nvSpPr>
        <p:spPr>
          <a:xfrm>
            <a:off x="3511068" y="5284147"/>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Did you notice any patterns when you compared your data with other groups?</a:t>
            </a:r>
          </a:p>
        </p:txBody>
      </p:sp>
      <p:sp>
        <p:nvSpPr>
          <p:cNvPr id="37" name="TextBox 36">
            <a:extLst>
              <a:ext uri="{FF2B5EF4-FFF2-40B4-BE49-F238E27FC236}">
                <a16:creationId xmlns:a16="http://schemas.microsoft.com/office/drawing/2014/main" id="{4987C1DE-C719-7666-6D46-1B13597DAA62}"/>
              </a:ext>
            </a:extLst>
          </p:cNvPr>
          <p:cNvSpPr txBox="1"/>
          <p:nvPr/>
        </p:nvSpPr>
        <p:spPr>
          <a:xfrm>
            <a:off x="1401306" y="5284147"/>
            <a:ext cx="1781482" cy="784830"/>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Was your experiment design fair? Why/why not?</a:t>
            </a:r>
          </a:p>
        </p:txBody>
      </p:sp>
      <p:sp>
        <p:nvSpPr>
          <p:cNvPr id="5" name="TextBox 4">
            <a:extLst>
              <a:ext uri="{FF2B5EF4-FFF2-40B4-BE49-F238E27FC236}">
                <a16:creationId xmlns:a16="http://schemas.microsoft.com/office/drawing/2014/main" id="{F504AB61-B057-3A94-456E-4190AA040A67}"/>
              </a:ext>
            </a:extLst>
          </p:cNvPr>
          <p:cNvSpPr txBox="1"/>
          <p:nvPr/>
        </p:nvSpPr>
        <p:spPr>
          <a:xfrm>
            <a:off x="2512225" y="2103850"/>
            <a:ext cx="1980000" cy="198376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318FD3C7-9090-0589-5AC6-FF206E2B7E8C}"/>
              </a:ext>
            </a:extLst>
          </p:cNvPr>
          <p:cNvSpPr txBox="1"/>
          <p:nvPr/>
        </p:nvSpPr>
        <p:spPr>
          <a:xfrm>
            <a:off x="2561108" y="2722955"/>
            <a:ext cx="1884533" cy="1015663"/>
          </a:xfrm>
          <a:prstGeom prst="rect">
            <a:avLst/>
          </a:prstGeom>
          <a:noFill/>
        </p:spPr>
        <p:txBody>
          <a:bodyPr wrap="square">
            <a:spAutoFit/>
          </a:bodyPr>
          <a:lstStyle/>
          <a:p>
            <a:pPr lvl="0" algn="ctr">
              <a:lnSpc>
                <a:spcPct val="100000"/>
              </a:lnSpc>
            </a:pPr>
            <a:r>
              <a:rPr lang="en-US" sz="1500" dirty="0">
                <a:latin typeface="VAG Rounded Std Light" panose="020F0502020204020204" pitchFamily="34" charset="0"/>
              </a:rPr>
              <a:t>Which food preparation style was eaten the slowest?</a:t>
            </a:r>
          </a:p>
        </p:txBody>
      </p:sp>
      <p:pic>
        <p:nvPicPr>
          <p:cNvPr id="3" name="Picture 2">
            <a:extLst>
              <a:ext uri="{FF2B5EF4-FFF2-40B4-BE49-F238E27FC236}">
                <a16:creationId xmlns:a16="http://schemas.microsoft.com/office/drawing/2014/main" id="{B6DD427A-2E1E-D0D1-A6EF-1E4F7BE71063}"/>
              </a:ext>
            </a:extLst>
          </p:cNvPr>
          <p:cNvPicPr>
            <a:picLocks noChangeAspect="1"/>
          </p:cNvPicPr>
          <p:nvPr/>
        </p:nvPicPr>
        <p:blipFill>
          <a:blip r:embed="rId5"/>
          <a:stretch>
            <a:fillRect/>
          </a:stretch>
        </p:blipFill>
        <p:spPr>
          <a:xfrm>
            <a:off x="5231494" y="1764112"/>
            <a:ext cx="939800" cy="876300"/>
          </a:xfrm>
          <a:prstGeom prst="rect">
            <a:avLst/>
          </a:prstGeom>
        </p:spPr>
      </p:pic>
      <p:pic>
        <p:nvPicPr>
          <p:cNvPr id="11" name="Picture 10">
            <a:extLst>
              <a:ext uri="{FF2B5EF4-FFF2-40B4-BE49-F238E27FC236}">
                <a16:creationId xmlns:a16="http://schemas.microsoft.com/office/drawing/2014/main" id="{D223F0A5-8D8A-69EC-AEB7-E668583451D6}"/>
              </a:ext>
            </a:extLst>
          </p:cNvPr>
          <p:cNvPicPr>
            <a:picLocks noChangeAspect="1"/>
          </p:cNvPicPr>
          <p:nvPr/>
        </p:nvPicPr>
        <p:blipFill>
          <a:blip r:embed="rId6"/>
          <a:stretch>
            <a:fillRect/>
          </a:stretch>
        </p:blipFill>
        <p:spPr>
          <a:xfrm>
            <a:off x="882347" y="1758966"/>
            <a:ext cx="939800" cy="876300"/>
          </a:xfrm>
          <a:prstGeom prst="rect">
            <a:avLst/>
          </a:prstGeom>
        </p:spPr>
      </p:pic>
      <p:pic>
        <p:nvPicPr>
          <p:cNvPr id="13" name="Picture 12">
            <a:extLst>
              <a:ext uri="{FF2B5EF4-FFF2-40B4-BE49-F238E27FC236}">
                <a16:creationId xmlns:a16="http://schemas.microsoft.com/office/drawing/2014/main" id="{3F6C1DCB-701B-9545-64CC-78DE75226CC3}"/>
              </a:ext>
            </a:extLst>
          </p:cNvPr>
          <p:cNvPicPr>
            <a:picLocks noChangeAspect="1"/>
          </p:cNvPicPr>
          <p:nvPr/>
        </p:nvPicPr>
        <p:blipFill>
          <a:blip r:embed="rId7"/>
          <a:stretch>
            <a:fillRect/>
          </a:stretch>
        </p:blipFill>
        <p:spPr>
          <a:xfrm>
            <a:off x="3045627" y="1769126"/>
            <a:ext cx="939800" cy="876300"/>
          </a:xfrm>
          <a:prstGeom prst="rect">
            <a:avLst/>
          </a:prstGeom>
        </p:spPr>
      </p:pic>
      <p:pic>
        <p:nvPicPr>
          <p:cNvPr id="14" name="Picture 13">
            <a:extLst>
              <a:ext uri="{FF2B5EF4-FFF2-40B4-BE49-F238E27FC236}">
                <a16:creationId xmlns:a16="http://schemas.microsoft.com/office/drawing/2014/main" id="{0D2028D2-9E26-94AD-2B4F-7725344564F6}"/>
              </a:ext>
            </a:extLst>
          </p:cNvPr>
          <p:cNvPicPr>
            <a:picLocks noChangeAspect="1"/>
          </p:cNvPicPr>
          <p:nvPr/>
        </p:nvPicPr>
        <p:blipFill>
          <a:blip r:embed="rId8"/>
          <a:stretch>
            <a:fillRect/>
          </a:stretch>
        </p:blipFill>
        <p:spPr>
          <a:xfrm>
            <a:off x="7380814" y="1769126"/>
            <a:ext cx="939800" cy="876300"/>
          </a:xfrm>
          <a:prstGeom prst="rect">
            <a:avLst/>
          </a:prstGeom>
        </p:spPr>
      </p:pic>
      <p:pic>
        <p:nvPicPr>
          <p:cNvPr id="21" name="Picture 20">
            <a:extLst>
              <a:ext uri="{FF2B5EF4-FFF2-40B4-BE49-F238E27FC236}">
                <a16:creationId xmlns:a16="http://schemas.microsoft.com/office/drawing/2014/main" id="{4A065300-86C3-282D-F330-385D42C260B0}"/>
              </a:ext>
            </a:extLst>
          </p:cNvPr>
          <p:cNvPicPr>
            <a:picLocks noChangeAspect="1"/>
          </p:cNvPicPr>
          <p:nvPr/>
        </p:nvPicPr>
        <p:blipFill>
          <a:blip r:embed="rId9"/>
          <a:stretch>
            <a:fillRect/>
          </a:stretch>
        </p:blipFill>
        <p:spPr>
          <a:xfrm>
            <a:off x="6188390" y="4308883"/>
            <a:ext cx="939800" cy="876300"/>
          </a:xfrm>
          <a:prstGeom prst="rect">
            <a:avLst/>
          </a:prstGeom>
        </p:spPr>
      </p:pic>
      <p:pic>
        <p:nvPicPr>
          <p:cNvPr id="12" name="Picture 11">
            <a:extLst>
              <a:ext uri="{FF2B5EF4-FFF2-40B4-BE49-F238E27FC236}">
                <a16:creationId xmlns:a16="http://schemas.microsoft.com/office/drawing/2014/main" id="{2B8DB243-B0E1-5839-7DFA-2066417DBA2E}"/>
              </a:ext>
            </a:extLst>
          </p:cNvPr>
          <p:cNvPicPr>
            <a:picLocks noChangeAspect="1"/>
          </p:cNvPicPr>
          <p:nvPr/>
        </p:nvPicPr>
        <p:blipFill>
          <a:blip r:embed="rId10"/>
          <a:stretch>
            <a:fillRect/>
          </a:stretch>
        </p:blipFill>
        <p:spPr>
          <a:xfrm>
            <a:off x="1822147" y="4308883"/>
            <a:ext cx="939800" cy="876300"/>
          </a:xfrm>
          <a:prstGeom prst="rect">
            <a:avLst/>
          </a:prstGeom>
        </p:spPr>
      </p:pic>
      <p:pic>
        <p:nvPicPr>
          <p:cNvPr id="19" name="Picture 18">
            <a:extLst>
              <a:ext uri="{FF2B5EF4-FFF2-40B4-BE49-F238E27FC236}">
                <a16:creationId xmlns:a16="http://schemas.microsoft.com/office/drawing/2014/main" id="{FA54AF0A-82D8-2AE4-7410-ADEFECFB0614}"/>
              </a:ext>
            </a:extLst>
          </p:cNvPr>
          <p:cNvPicPr>
            <a:picLocks noChangeAspect="1"/>
          </p:cNvPicPr>
          <p:nvPr/>
        </p:nvPicPr>
        <p:blipFill>
          <a:blip r:embed="rId11"/>
          <a:stretch>
            <a:fillRect/>
          </a:stretch>
        </p:blipFill>
        <p:spPr>
          <a:xfrm>
            <a:off x="3990833" y="4308883"/>
            <a:ext cx="939800" cy="876300"/>
          </a:xfrm>
          <a:prstGeom prst="rect">
            <a:avLst/>
          </a:prstGeom>
        </p:spPr>
      </p:pic>
    </p:spTree>
    <p:extLst>
      <p:ext uri="{BB962C8B-B14F-4D97-AF65-F5344CB8AC3E}">
        <p14:creationId xmlns:p14="http://schemas.microsoft.com/office/powerpoint/2010/main" val="6946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
          <a:extLst>
            <a:ext uri="{FF2B5EF4-FFF2-40B4-BE49-F238E27FC236}">
              <a16:creationId xmlns:a16="http://schemas.microsoft.com/office/drawing/2014/main" id="{B23FFB77-AAE4-5624-3E97-72D6871E6C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A23A90-1009-2730-AFD5-6A5802BBAFE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49255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of a worm&#10;&#10;AI-generated content may be incorrect.">
            <a:extLst>
              <a:ext uri="{FF2B5EF4-FFF2-40B4-BE49-F238E27FC236}">
                <a16:creationId xmlns:a16="http://schemas.microsoft.com/office/drawing/2014/main" id="{9944E20C-8B09-322C-F598-46D1B8A87BCA}"/>
              </a:ext>
            </a:extLst>
          </p:cNvPr>
          <p:cNvPicPr>
            <a:picLocks noChangeAspect="1"/>
          </p:cNvPicPr>
          <p:nvPr/>
        </p:nvPicPr>
        <p:blipFill>
          <a:blip r:embed="rId4"/>
          <a:stretch>
            <a:fillRect/>
          </a:stretch>
        </p:blipFill>
        <p:spPr>
          <a:xfrm>
            <a:off x="7371316" y="1434932"/>
            <a:ext cx="1299969" cy="1838960"/>
          </a:xfrm>
          <a:prstGeom prst="rect">
            <a:avLst/>
          </a:prstGeom>
        </p:spPr>
      </p:pic>
      <p:sp>
        <p:nvSpPr>
          <p:cNvPr id="7" name="Round Single Corner Rectangle 6">
            <a:extLst>
              <a:ext uri="{FF2B5EF4-FFF2-40B4-BE49-F238E27FC236}">
                <a16:creationId xmlns:a16="http://schemas.microsoft.com/office/drawing/2014/main" id="{DDC914B0-FFCF-063B-0D87-B69737C61679}"/>
              </a:ext>
            </a:extLst>
          </p:cNvPr>
          <p:cNvSpPr/>
          <p:nvPr/>
        </p:nvSpPr>
        <p:spPr>
          <a:xfrm>
            <a:off x="1" y="1021977"/>
            <a:ext cx="5257799" cy="5836021"/>
          </a:xfrm>
          <a:custGeom>
            <a:avLst/>
            <a:gdLst>
              <a:gd name="connsiteX0" fmla="*/ 0 w 3945698"/>
              <a:gd name="connsiteY0" fmla="*/ 0 h 5104355"/>
              <a:gd name="connsiteX1" fmla="*/ 2990800 w 3945698"/>
              <a:gd name="connsiteY1" fmla="*/ 0 h 5104355"/>
              <a:gd name="connsiteX2" fmla="*/ 3945698 w 3945698"/>
              <a:gd name="connsiteY2" fmla="*/ 954898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990800 w 3945698"/>
              <a:gd name="connsiteY1" fmla="*/ 0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569917 w 3945698"/>
              <a:gd name="connsiteY2" fmla="*/ 1105210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254668"/>
              <a:gd name="connsiteX1" fmla="*/ 2377025 w 3945698"/>
              <a:gd name="connsiteY1" fmla="*/ 32567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94969 w 3945698"/>
              <a:gd name="connsiteY2" fmla="*/ 1455940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8" h="5254668">
                <a:moveTo>
                  <a:pt x="0" y="0"/>
                </a:moveTo>
                <a:lnTo>
                  <a:pt x="2364499" y="263047"/>
                </a:lnTo>
                <a:cubicBezTo>
                  <a:pt x="3255130" y="375781"/>
                  <a:pt x="3532339" y="966142"/>
                  <a:pt x="3632547" y="1681408"/>
                </a:cubicBezTo>
                <a:cubicBezTo>
                  <a:pt x="3824613" y="2985229"/>
                  <a:pt x="3928996" y="3775483"/>
                  <a:pt x="4070958" y="5254668"/>
                </a:cubicBezTo>
                <a:lnTo>
                  <a:pt x="0" y="5254668"/>
                </a:lnTo>
                <a:lnTo>
                  <a:pt x="0" y="0"/>
                </a:lnTo>
                <a:close/>
              </a:path>
            </a:pathLst>
          </a:custGeom>
          <a:solidFill>
            <a:srgbClr val="41A15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E5834-327F-2356-6D39-94FAC75177D5}"/>
              </a:ext>
            </a:extLst>
          </p:cNvPr>
          <p:cNvSpPr>
            <a:spLocks noGrp="1"/>
          </p:cNvSpPr>
          <p:nvPr>
            <p:ph type="title"/>
          </p:nvPr>
        </p:nvSpPr>
        <p:spPr>
          <a:xfrm>
            <a:off x="288000" y="288000"/>
            <a:ext cx="7886700" cy="818216"/>
          </a:xfrm>
        </p:spPr>
        <p:txBody>
          <a:bodyPr anchor="t" anchorCtr="0">
            <a:normAutofit/>
          </a:bodyPr>
          <a:lstStyle/>
          <a:p>
            <a:r>
              <a:rPr lang="en-US" dirty="0"/>
              <a:t>Let’s discuss</a:t>
            </a:r>
          </a:p>
        </p:txBody>
      </p:sp>
      <p:sp>
        <p:nvSpPr>
          <p:cNvPr id="4" name="TextBox 3">
            <a:extLst>
              <a:ext uri="{FF2B5EF4-FFF2-40B4-BE49-F238E27FC236}">
                <a16:creationId xmlns:a16="http://schemas.microsoft.com/office/drawing/2014/main" id="{256CBED4-5F7E-5439-232B-3D2E914EFBB4}"/>
              </a:ext>
            </a:extLst>
          </p:cNvPr>
          <p:cNvSpPr txBox="1"/>
          <p:nvPr/>
        </p:nvSpPr>
        <p:spPr>
          <a:xfrm>
            <a:off x="56054" y="3135871"/>
            <a:ext cx="4639390" cy="810235"/>
          </a:xfrm>
          <a:prstGeom prst="rect">
            <a:avLst/>
          </a:prstGeom>
        </p:spPr>
        <p:txBody>
          <a:bodyPr vert="horz" lIns="91440" tIns="45720" rIns="91440" bIns="45720" rtlCol="0" anchor="ctr">
            <a:normAutofit/>
          </a:bodyPr>
          <a:lstStyle/>
          <a:p>
            <a:pPr algn="ctr"/>
            <a:r>
              <a:rPr lang="en-US" sz="1700" dirty="0">
                <a:solidFill>
                  <a:srgbClr val="0395D6"/>
                </a:solidFill>
                <a:latin typeface="VAG Rounded Std Light" panose="020F0502020204020204" pitchFamily="34" charset="0"/>
                <a:hlinkClick r:id="rId5">
                  <a:extLst>
                    <a:ext uri="{A12FA001-AC4F-418D-AE19-62706E023703}">
                      <ahyp:hlinkClr xmlns:ahyp="http://schemas.microsoft.com/office/drawing/2018/hyperlinkcolor" val="tx"/>
                    </a:ext>
                  </a:extLst>
                </a:hlinkClick>
              </a:rPr>
              <a:t>Why are earthworms important? - YouTube</a:t>
            </a:r>
            <a:endParaRPr lang="en-US" sz="1700" dirty="0">
              <a:solidFill>
                <a:srgbClr val="0395D6"/>
              </a:solidFill>
              <a:latin typeface="VAG Rounded Std Light" panose="020F0502020204020204" pitchFamily="34" charset="0"/>
            </a:endParaRPr>
          </a:p>
        </p:txBody>
      </p:sp>
      <p:sp>
        <p:nvSpPr>
          <p:cNvPr id="9" name="TextBox 8">
            <a:extLst>
              <a:ext uri="{FF2B5EF4-FFF2-40B4-BE49-F238E27FC236}">
                <a16:creationId xmlns:a16="http://schemas.microsoft.com/office/drawing/2014/main" id="{B842DBAB-B242-9503-E7BE-A02D04864603}"/>
              </a:ext>
            </a:extLst>
          </p:cNvPr>
          <p:cNvSpPr txBox="1"/>
          <p:nvPr/>
        </p:nvSpPr>
        <p:spPr>
          <a:xfrm>
            <a:off x="5420274" y="2885439"/>
            <a:ext cx="3399859" cy="361637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big can some species of worm grow?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different species of worms are there worldwide?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groups of worm species are there?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What do worms eat?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How many times more nutrients does soil that has passed through a worm have? </a:t>
            </a:r>
          </a:p>
          <a:p>
            <a:pPr marL="285750" indent="-285750">
              <a:spcAft>
                <a:spcPts val="600"/>
              </a:spcAft>
              <a:buFont typeface="Arial" panose="020B0604020202020204" pitchFamily="34" charset="0"/>
              <a:buChar char="•"/>
            </a:pPr>
            <a:r>
              <a:rPr lang="en-AU" sz="1700" dirty="0">
                <a:latin typeface="VAG Rounded Std Light" panose="020F0502020204020204" pitchFamily="34" charset="77"/>
              </a:rPr>
              <a:t>Why is it good when worms break soil apart? </a:t>
            </a:r>
          </a:p>
        </p:txBody>
      </p:sp>
      <p:pic>
        <p:nvPicPr>
          <p:cNvPr id="3" name="Graphic 2">
            <a:extLst>
              <a:ext uri="{FF2B5EF4-FFF2-40B4-BE49-F238E27FC236}">
                <a16:creationId xmlns:a16="http://schemas.microsoft.com/office/drawing/2014/main" id="{9BCE2F3E-DE92-B3C8-9608-216E33639D0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231417" y="91026"/>
            <a:ext cx="1579768" cy="1562408"/>
          </a:xfrm>
          <a:prstGeom prst="rect">
            <a:avLst/>
          </a:prstGeom>
        </p:spPr>
      </p:pic>
      <p:pic>
        <p:nvPicPr>
          <p:cNvPr id="10" name="Online Media 1" title="Why are earthworms important?">
            <a:hlinkClick r:id="" action="ppaction://media"/>
            <a:extLst>
              <a:ext uri="{FF2B5EF4-FFF2-40B4-BE49-F238E27FC236}">
                <a16:creationId xmlns:a16="http://schemas.microsoft.com/office/drawing/2014/main" id="{948E47D8-343D-5249-FF64-FE42B402E201}"/>
              </a:ext>
            </a:extLst>
          </p:cNvPr>
          <p:cNvPicPr>
            <a:picLocks noRot="1" noChangeAspect="1"/>
          </p:cNvPicPr>
          <p:nvPr>
            <a:videoFile r:link="rId1"/>
          </p:nvPr>
        </p:nvPicPr>
        <p:blipFill>
          <a:blip r:embed="rId8"/>
          <a:stretch>
            <a:fillRect/>
          </a:stretch>
        </p:blipFill>
        <p:spPr>
          <a:xfrm>
            <a:off x="369200" y="3939987"/>
            <a:ext cx="3862150" cy="2182114"/>
          </a:xfrm>
          <a:prstGeom prst="rect">
            <a:avLst/>
          </a:prstGeom>
        </p:spPr>
      </p:pic>
      <p:sp>
        <p:nvSpPr>
          <p:cNvPr id="5" name="Title 1">
            <a:extLst>
              <a:ext uri="{FF2B5EF4-FFF2-40B4-BE49-F238E27FC236}">
                <a16:creationId xmlns:a16="http://schemas.microsoft.com/office/drawing/2014/main" id="{B569C09A-6124-6F4F-AF18-28756B62A11D}"/>
              </a:ext>
            </a:extLst>
          </p:cNvPr>
          <p:cNvSpPr txBox="1">
            <a:spLocks/>
          </p:cNvSpPr>
          <p:nvPr/>
        </p:nvSpPr>
        <p:spPr>
          <a:xfrm>
            <a:off x="328927" y="1740046"/>
            <a:ext cx="3625236" cy="1228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r>
              <a:rPr lang="en-US" sz="2400" b="1" dirty="0">
                <a:solidFill>
                  <a:schemeClr val="tx1"/>
                </a:solidFill>
                <a:latin typeface="VAG Rounded Std Thin" panose="020F0502020204020204" pitchFamily="34" charset="77"/>
              </a:rPr>
              <a:t>Let’s watch the video to find out why worms are so important.</a:t>
            </a:r>
          </a:p>
        </p:txBody>
      </p:sp>
      <p:sp>
        <p:nvSpPr>
          <p:cNvPr id="12" name="TextBox 11">
            <a:extLst>
              <a:ext uri="{FF2B5EF4-FFF2-40B4-BE49-F238E27FC236}">
                <a16:creationId xmlns:a16="http://schemas.microsoft.com/office/drawing/2014/main" id="{7B2DDD67-4BA0-964C-CB7C-796DA010C490}"/>
              </a:ext>
            </a:extLst>
          </p:cNvPr>
          <p:cNvSpPr txBox="1"/>
          <p:nvPr/>
        </p:nvSpPr>
        <p:spPr>
          <a:xfrm>
            <a:off x="5420274" y="2488255"/>
            <a:ext cx="4596712" cy="414857"/>
          </a:xfrm>
          <a:prstGeom prst="rect">
            <a:avLst/>
          </a:prstGeom>
          <a:noFill/>
        </p:spPr>
        <p:txBody>
          <a:bodyPr wrap="square">
            <a:spAutoFit/>
          </a:bodyPr>
          <a:lstStyle/>
          <a:p>
            <a:pPr>
              <a:lnSpc>
                <a:spcPts val="2380"/>
              </a:lnSpc>
              <a:spcAft>
                <a:spcPts val="600"/>
              </a:spcAft>
            </a:pPr>
            <a:r>
              <a:rPr lang="en-US" sz="2400" b="1" dirty="0">
                <a:solidFill>
                  <a:srgbClr val="3AAD49"/>
                </a:solidFill>
                <a:latin typeface="VAG Rounded Std Thin" panose="020F0502020204020204" pitchFamily="34" charset="77"/>
              </a:rPr>
              <a:t>Discussion questions</a:t>
            </a:r>
          </a:p>
        </p:txBody>
      </p:sp>
    </p:spTree>
    <p:extLst>
      <p:ext uri="{BB962C8B-B14F-4D97-AF65-F5344CB8AC3E}">
        <p14:creationId xmlns:p14="http://schemas.microsoft.com/office/powerpoint/2010/main" val="28602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par>
                                <p:cTn id="15" presetID="10" presetClass="entr" presetSubtype="0" fill="hold" grpId="0" nodeType="withEffect">
                                  <p:stCondLst>
                                    <p:cond delay="100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fill="hold" display="0">
                  <p:stCondLst>
                    <p:cond delay="indefinite"/>
                  </p:stCondLst>
                </p:cTn>
                <p:tgtEl>
                  <p:spTgt spid="10"/>
                </p:tgtEl>
              </p:cMediaNode>
            </p:vide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6CCB-2215-A1D1-4F7D-B3DCA45FB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5A5B9-310B-9B96-240A-92F00660A81B}"/>
              </a:ext>
            </a:extLst>
          </p:cNvPr>
          <p:cNvSpPr>
            <a:spLocks noGrp="1"/>
          </p:cNvSpPr>
          <p:nvPr>
            <p:ph type="title" idx="4294967295"/>
          </p:nvPr>
        </p:nvSpPr>
        <p:spPr>
          <a:xfrm>
            <a:off x="288000" y="288000"/>
            <a:ext cx="7886700" cy="817562"/>
          </a:xfrm>
        </p:spPr>
        <p:txBody>
          <a:bodyPr anchor="t" anchorCtr="0">
            <a:normAutofit/>
          </a:bodyPr>
          <a:lstStyle/>
          <a:p>
            <a:r>
              <a:rPr lang="en-US" sz="3400" dirty="0">
                <a:solidFill>
                  <a:srgbClr val="3AAD49"/>
                </a:solidFill>
              </a:rPr>
              <a:t>Why worms are important</a:t>
            </a:r>
          </a:p>
        </p:txBody>
      </p:sp>
      <p:grpSp>
        <p:nvGrpSpPr>
          <p:cNvPr id="10" name="Group 9">
            <a:extLst>
              <a:ext uri="{FF2B5EF4-FFF2-40B4-BE49-F238E27FC236}">
                <a16:creationId xmlns:a16="http://schemas.microsoft.com/office/drawing/2014/main" id="{78328094-21E0-F4F3-DC60-B046790C783B}"/>
              </a:ext>
            </a:extLst>
          </p:cNvPr>
          <p:cNvGrpSpPr/>
          <p:nvPr/>
        </p:nvGrpSpPr>
        <p:grpSpPr>
          <a:xfrm>
            <a:off x="5895025" y="1262785"/>
            <a:ext cx="2101615" cy="2596747"/>
            <a:chOff x="5895025" y="1262785"/>
            <a:chExt cx="2101615" cy="2596747"/>
          </a:xfrm>
        </p:grpSpPr>
        <p:pic>
          <p:nvPicPr>
            <p:cNvPr id="8" name="Picture 7">
              <a:extLst>
                <a:ext uri="{FF2B5EF4-FFF2-40B4-BE49-F238E27FC236}">
                  <a16:creationId xmlns:a16="http://schemas.microsoft.com/office/drawing/2014/main" id="{4DA5D265-1DF7-270E-B77D-63A99E13DEFC}"/>
                </a:ext>
              </a:extLst>
            </p:cNvPr>
            <p:cNvPicPr>
              <a:picLocks noChangeAspect="1"/>
            </p:cNvPicPr>
            <p:nvPr/>
          </p:nvPicPr>
          <p:blipFill>
            <a:blip r:embed="rId3"/>
            <a:stretch>
              <a:fillRect/>
            </a:stretch>
          </p:blipFill>
          <p:spPr>
            <a:xfrm>
              <a:off x="6506378" y="1262785"/>
              <a:ext cx="939800" cy="876300"/>
            </a:xfrm>
            <a:prstGeom prst="rect">
              <a:avLst/>
            </a:prstGeom>
          </p:spPr>
        </p:pic>
        <p:sp>
          <p:nvSpPr>
            <p:cNvPr id="7" name="TextBox 6">
              <a:extLst>
                <a:ext uri="{FF2B5EF4-FFF2-40B4-BE49-F238E27FC236}">
                  <a16:creationId xmlns:a16="http://schemas.microsoft.com/office/drawing/2014/main" id="{8A350339-BF97-AE18-3561-3D55166BFBB3}"/>
                </a:ext>
              </a:extLst>
            </p:cNvPr>
            <p:cNvSpPr txBox="1"/>
            <p:nvPr/>
          </p:nvSpPr>
          <p:spPr>
            <a:xfrm>
              <a:off x="5895025" y="1909708"/>
              <a:ext cx="2101615" cy="19498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5" name="TextBox 34">
              <a:extLst>
                <a:ext uri="{FF2B5EF4-FFF2-40B4-BE49-F238E27FC236}">
                  <a16:creationId xmlns:a16="http://schemas.microsoft.com/office/drawing/2014/main" id="{C907ABC5-8FE6-A77C-B8B8-249EE81012B4}"/>
                </a:ext>
              </a:extLst>
            </p:cNvPr>
            <p:cNvSpPr txBox="1"/>
            <p:nvPr/>
          </p:nvSpPr>
          <p:spPr>
            <a:xfrm>
              <a:off x="5991614" y="2160767"/>
              <a:ext cx="1908437" cy="1600438"/>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 waste provides food for plants. Worm poo is called castings and worm wee is called leachate. These both add nutrients to the soil.</a:t>
              </a:r>
              <a:endParaRPr lang="en-US" sz="1400" dirty="0">
                <a:latin typeface="VAG Rounded Std Light" panose="020F050202020402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5246DF2B-5C01-82A6-BD6F-25DE254314E7}"/>
              </a:ext>
            </a:extLst>
          </p:cNvPr>
          <p:cNvGrpSpPr/>
          <p:nvPr/>
        </p:nvGrpSpPr>
        <p:grpSpPr>
          <a:xfrm>
            <a:off x="1048317" y="1254247"/>
            <a:ext cx="2159479" cy="2596392"/>
            <a:chOff x="1048317" y="1254247"/>
            <a:chExt cx="2159479" cy="2596392"/>
          </a:xfrm>
        </p:grpSpPr>
        <p:sp>
          <p:nvSpPr>
            <p:cNvPr id="6" name="TextBox 5">
              <a:extLst>
                <a:ext uri="{FF2B5EF4-FFF2-40B4-BE49-F238E27FC236}">
                  <a16:creationId xmlns:a16="http://schemas.microsoft.com/office/drawing/2014/main" id="{562308A8-3BCB-A49C-2D09-58A96E72284E}"/>
                </a:ext>
              </a:extLst>
            </p:cNvPr>
            <p:cNvSpPr txBox="1"/>
            <p:nvPr/>
          </p:nvSpPr>
          <p:spPr>
            <a:xfrm>
              <a:off x="1048317" y="1900814"/>
              <a:ext cx="2159479" cy="194982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7" name="TextBox 36">
              <a:extLst>
                <a:ext uri="{FF2B5EF4-FFF2-40B4-BE49-F238E27FC236}">
                  <a16:creationId xmlns:a16="http://schemas.microsoft.com/office/drawing/2014/main" id="{6FD91397-F101-F63B-2269-B180A3CE59AD}"/>
                </a:ext>
              </a:extLst>
            </p:cNvPr>
            <p:cNvSpPr txBox="1"/>
            <p:nvPr/>
          </p:nvSpPr>
          <p:spPr>
            <a:xfrm>
              <a:off x="1117367" y="2160767"/>
              <a:ext cx="2021378" cy="1600438"/>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Worms make tunnels when they move through the soil. These tunnels make it easier for plant roots to absorb the oxygen and water they need to grow.</a:t>
              </a:r>
              <a:endParaRPr lang="en-US" sz="1400" dirty="0">
                <a:latin typeface="VAG Rounded Std Light" panose="020F050202020402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2B37E40-890C-05BA-922F-1985323E6498}"/>
                </a:ext>
              </a:extLst>
            </p:cNvPr>
            <p:cNvPicPr>
              <a:picLocks noChangeAspect="1"/>
            </p:cNvPicPr>
            <p:nvPr/>
          </p:nvPicPr>
          <p:blipFill>
            <a:blip r:embed="rId4"/>
            <a:stretch>
              <a:fillRect/>
            </a:stretch>
          </p:blipFill>
          <p:spPr>
            <a:xfrm>
              <a:off x="1692855" y="1254247"/>
              <a:ext cx="939800" cy="876300"/>
            </a:xfrm>
            <a:prstGeom prst="rect">
              <a:avLst/>
            </a:prstGeom>
          </p:spPr>
        </p:pic>
      </p:grpSp>
      <p:grpSp>
        <p:nvGrpSpPr>
          <p:cNvPr id="4" name="Group 3">
            <a:extLst>
              <a:ext uri="{FF2B5EF4-FFF2-40B4-BE49-F238E27FC236}">
                <a16:creationId xmlns:a16="http://schemas.microsoft.com/office/drawing/2014/main" id="{355FFAB8-5DF2-2098-3636-9F01BCCBEBF2}"/>
              </a:ext>
            </a:extLst>
          </p:cNvPr>
          <p:cNvGrpSpPr/>
          <p:nvPr/>
        </p:nvGrpSpPr>
        <p:grpSpPr>
          <a:xfrm>
            <a:off x="3516707" y="1254247"/>
            <a:ext cx="2078551" cy="2596392"/>
            <a:chOff x="3516707" y="1254247"/>
            <a:chExt cx="2078551" cy="2596392"/>
          </a:xfrm>
        </p:grpSpPr>
        <p:sp>
          <p:nvSpPr>
            <p:cNvPr id="18" name="TextBox 17">
              <a:extLst>
                <a:ext uri="{FF2B5EF4-FFF2-40B4-BE49-F238E27FC236}">
                  <a16:creationId xmlns:a16="http://schemas.microsoft.com/office/drawing/2014/main" id="{4F3CF0AD-A2E2-E3D8-A3A6-D4EA0DA4CBDA}"/>
                </a:ext>
              </a:extLst>
            </p:cNvPr>
            <p:cNvSpPr txBox="1"/>
            <p:nvPr/>
          </p:nvSpPr>
          <p:spPr>
            <a:xfrm>
              <a:off x="3516707" y="1900815"/>
              <a:ext cx="2078551" cy="19498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pic>
          <p:nvPicPr>
            <p:cNvPr id="12" name="Picture 11">
              <a:extLst>
                <a:ext uri="{FF2B5EF4-FFF2-40B4-BE49-F238E27FC236}">
                  <a16:creationId xmlns:a16="http://schemas.microsoft.com/office/drawing/2014/main" id="{6D090F22-2F42-BDB0-3E76-60BD43984DC5}"/>
                </a:ext>
              </a:extLst>
            </p:cNvPr>
            <p:cNvPicPr>
              <a:picLocks noChangeAspect="1"/>
            </p:cNvPicPr>
            <p:nvPr/>
          </p:nvPicPr>
          <p:blipFill>
            <a:blip r:embed="rId5"/>
            <a:stretch>
              <a:fillRect/>
            </a:stretch>
          </p:blipFill>
          <p:spPr>
            <a:xfrm>
              <a:off x="4082705" y="1254247"/>
              <a:ext cx="939800" cy="876300"/>
            </a:xfrm>
            <a:prstGeom prst="rect">
              <a:avLst/>
            </a:prstGeom>
          </p:spPr>
        </p:pic>
      </p:grpSp>
      <p:grpSp>
        <p:nvGrpSpPr>
          <p:cNvPr id="14" name="Group 13">
            <a:extLst>
              <a:ext uri="{FF2B5EF4-FFF2-40B4-BE49-F238E27FC236}">
                <a16:creationId xmlns:a16="http://schemas.microsoft.com/office/drawing/2014/main" id="{B62156C3-183E-C700-1A56-3FB5E86DE4AA}"/>
              </a:ext>
            </a:extLst>
          </p:cNvPr>
          <p:cNvGrpSpPr/>
          <p:nvPr/>
        </p:nvGrpSpPr>
        <p:grpSpPr>
          <a:xfrm>
            <a:off x="2196165" y="3988308"/>
            <a:ext cx="2159479" cy="2584127"/>
            <a:chOff x="2196165" y="3988308"/>
            <a:chExt cx="2159479" cy="2584127"/>
          </a:xfrm>
        </p:grpSpPr>
        <p:sp>
          <p:nvSpPr>
            <p:cNvPr id="9" name="TextBox 8">
              <a:extLst>
                <a:ext uri="{FF2B5EF4-FFF2-40B4-BE49-F238E27FC236}">
                  <a16:creationId xmlns:a16="http://schemas.microsoft.com/office/drawing/2014/main" id="{3DC2CC2C-70D6-F5F7-BAB5-A4FCFA8082D6}"/>
                </a:ext>
              </a:extLst>
            </p:cNvPr>
            <p:cNvSpPr txBox="1"/>
            <p:nvPr/>
          </p:nvSpPr>
          <p:spPr>
            <a:xfrm>
              <a:off x="2196165" y="4613717"/>
              <a:ext cx="2159479" cy="19587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51B1BD7C-5ABB-8DD6-F4A1-13A5CF210EAD}"/>
                </a:ext>
              </a:extLst>
            </p:cNvPr>
            <p:cNvSpPr txBox="1"/>
            <p:nvPr/>
          </p:nvSpPr>
          <p:spPr>
            <a:xfrm>
              <a:off x="2196165" y="5013293"/>
              <a:ext cx="2159479"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improve and build soil by improving its physical structure, enriching it with micro-organisms and improving water-holding capacity.</a:t>
              </a:r>
              <a:endParaRPr lang="en-US" sz="1400" dirty="0">
                <a:latin typeface="VAG Rounded Std Light" panose="020F050202020402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ED0D1FD9-B177-4E6A-68CE-982893EC7102}"/>
                </a:ext>
              </a:extLst>
            </p:cNvPr>
            <p:cNvPicPr>
              <a:picLocks noChangeAspect="1"/>
            </p:cNvPicPr>
            <p:nvPr/>
          </p:nvPicPr>
          <p:blipFill>
            <a:blip r:embed="rId6"/>
            <a:stretch>
              <a:fillRect/>
            </a:stretch>
          </p:blipFill>
          <p:spPr>
            <a:xfrm>
              <a:off x="2806004" y="3988308"/>
              <a:ext cx="939800" cy="876300"/>
            </a:xfrm>
            <a:prstGeom prst="rect">
              <a:avLst/>
            </a:prstGeom>
          </p:spPr>
        </p:pic>
      </p:grpSp>
      <p:grpSp>
        <p:nvGrpSpPr>
          <p:cNvPr id="11" name="Group 10">
            <a:extLst>
              <a:ext uri="{FF2B5EF4-FFF2-40B4-BE49-F238E27FC236}">
                <a16:creationId xmlns:a16="http://schemas.microsoft.com/office/drawing/2014/main" id="{0DD9981E-7195-3A09-52D5-592C4DE934CF}"/>
              </a:ext>
            </a:extLst>
          </p:cNvPr>
          <p:cNvGrpSpPr/>
          <p:nvPr/>
        </p:nvGrpSpPr>
        <p:grpSpPr>
          <a:xfrm>
            <a:off x="4617624" y="3953397"/>
            <a:ext cx="2159478" cy="2619038"/>
            <a:chOff x="4617624" y="3953397"/>
            <a:chExt cx="2159478" cy="2619038"/>
          </a:xfrm>
        </p:grpSpPr>
        <p:sp>
          <p:nvSpPr>
            <p:cNvPr id="5" name="TextBox 4">
              <a:extLst>
                <a:ext uri="{FF2B5EF4-FFF2-40B4-BE49-F238E27FC236}">
                  <a16:creationId xmlns:a16="http://schemas.microsoft.com/office/drawing/2014/main" id="{D2FC4836-C2CD-73A3-74CC-375EF32FA63F}"/>
                </a:ext>
              </a:extLst>
            </p:cNvPr>
            <p:cNvSpPr txBox="1"/>
            <p:nvPr/>
          </p:nvSpPr>
          <p:spPr>
            <a:xfrm>
              <a:off x="4617624" y="4613717"/>
              <a:ext cx="2159478" cy="19587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3" name="TextBox 12">
              <a:extLst>
                <a:ext uri="{FF2B5EF4-FFF2-40B4-BE49-F238E27FC236}">
                  <a16:creationId xmlns:a16="http://schemas.microsoft.com/office/drawing/2014/main" id="{154926BD-9859-DB36-BD5B-65B16C80CF0E}"/>
                </a:ext>
              </a:extLst>
            </p:cNvPr>
            <p:cNvSpPr txBox="1"/>
            <p:nvPr/>
          </p:nvSpPr>
          <p:spPr>
            <a:xfrm>
              <a:off x="4646556" y="5013293"/>
              <a:ext cx="2101615"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increase crop yield by helping with germination, improving root growth and structure, and feeding growing plants. </a:t>
              </a:r>
              <a:endParaRPr lang="en-US" sz="1400" dirty="0">
                <a:latin typeface="VAG Rounded Std Light" panose="020F050202020402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4837441-2760-AB55-12AE-7DAC3AD8A1E1}"/>
                </a:ext>
              </a:extLst>
            </p:cNvPr>
            <p:cNvPicPr>
              <a:picLocks noChangeAspect="1"/>
            </p:cNvPicPr>
            <p:nvPr/>
          </p:nvPicPr>
          <p:blipFill>
            <a:blip r:embed="rId7"/>
            <a:stretch>
              <a:fillRect/>
            </a:stretch>
          </p:blipFill>
          <p:spPr>
            <a:xfrm>
              <a:off x="5227463" y="3953397"/>
              <a:ext cx="939800" cy="876300"/>
            </a:xfrm>
            <a:prstGeom prst="rect">
              <a:avLst/>
            </a:prstGeom>
          </p:spPr>
        </p:pic>
      </p:grpSp>
      <p:sp>
        <p:nvSpPr>
          <p:cNvPr id="16" name="TextBox 15">
            <a:extLst>
              <a:ext uri="{FF2B5EF4-FFF2-40B4-BE49-F238E27FC236}">
                <a16:creationId xmlns:a16="http://schemas.microsoft.com/office/drawing/2014/main" id="{25F90C41-721A-748C-B24D-28E472570700}"/>
              </a:ext>
            </a:extLst>
          </p:cNvPr>
          <p:cNvSpPr txBox="1"/>
          <p:nvPr/>
        </p:nvSpPr>
        <p:spPr>
          <a:xfrm>
            <a:off x="3601793" y="2379842"/>
            <a:ext cx="1899236" cy="1169551"/>
          </a:xfrm>
          <a:prstGeom prst="rect">
            <a:avLst/>
          </a:prstGeom>
          <a:noFill/>
        </p:spPr>
        <p:txBody>
          <a:bodyPr wrap="square">
            <a:spAutoFit/>
          </a:bodyPr>
          <a:lstStyle/>
          <a:p>
            <a:pPr algn="ctr"/>
            <a:r>
              <a:rPr lang="en-AU" sz="1400" dirty="0">
                <a:latin typeface="VAG Rounded Std Light" panose="020F0502020204020204" pitchFamily="34" charset="0"/>
              </a:rPr>
              <a:t>Worms eat lots of organic waste, things like old plants, fallen leaves and food scraps. </a:t>
            </a:r>
          </a:p>
        </p:txBody>
      </p:sp>
    </p:spTree>
    <p:extLst>
      <p:ext uri="{BB962C8B-B14F-4D97-AF65-F5344CB8AC3E}">
        <p14:creationId xmlns:p14="http://schemas.microsoft.com/office/powerpoint/2010/main" val="15563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668B2-5D4D-C4F3-7ADC-5DE2685BECF1}"/>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74B1D4E-7631-AE65-2FDC-7FA76B6B3988}"/>
              </a:ext>
            </a:extLst>
          </p:cNvPr>
          <p:cNvPicPr>
            <a:picLocks noChangeAspect="1"/>
          </p:cNvPicPr>
          <p:nvPr/>
        </p:nvPicPr>
        <p:blipFill>
          <a:blip r:embed="rId3"/>
          <a:stretch>
            <a:fillRect/>
          </a:stretch>
        </p:blipFill>
        <p:spPr>
          <a:xfrm>
            <a:off x="462988" y="3730309"/>
            <a:ext cx="2230252" cy="2546351"/>
          </a:xfrm>
          <a:prstGeom prst="rect">
            <a:avLst/>
          </a:prstGeom>
        </p:spPr>
      </p:pic>
      <p:sp>
        <p:nvSpPr>
          <p:cNvPr id="7" name="TextBox 6">
            <a:extLst>
              <a:ext uri="{FF2B5EF4-FFF2-40B4-BE49-F238E27FC236}">
                <a16:creationId xmlns:a16="http://schemas.microsoft.com/office/drawing/2014/main" id="{3402F53B-6838-561E-F1DE-6BF432D059F7}"/>
              </a:ext>
            </a:extLst>
          </p:cNvPr>
          <p:cNvSpPr txBox="1"/>
          <p:nvPr/>
        </p:nvSpPr>
        <p:spPr>
          <a:xfrm>
            <a:off x="5907160" y="3048512"/>
            <a:ext cx="2143233" cy="187565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4CFBD5AC-4FCB-21D7-E5C9-B01BE86BC275}"/>
              </a:ext>
            </a:extLst>
          </p:cNvPr>
          <p:cNvSpPr txBox="1"/>
          <p:nvPr/>
        </p:nvSpPr>
        <p:spPr>
          <a:xfrm>
            <a:off x="3328416" y="3039619"/>
            <a:ext cx="2143233" cy="187565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966A3A3C-B0CB-3FFD-347B-F408022FD9F0}"/>
              </a:ext>
            </a:extLst>
          </p:cNvPr>
          <p:cNvSpPr>
            <a:spLocks noGrp="1"/>
          </p:cNvSpPr>
          <p:nvPr>
            <p:ph type="title" idx="4294967295"/>
          </p:nvPr>
        </p:nvSpPr>
        <p:spPr>
          <a:xfrm>
            <a:off x="288000" y="288000"/>
            <a:ext cx="3607344" cy="1114557"/>
          </a:xfrm>
        </p:spPr>
        <p:txBody>
          <a:bodyPr anchor="t" anchorCtr="0">
            <a:normAutofit/>
          </a:bodyPr>
          <a:lstStyle/>
          <a:p>
            <a:r>
              <a:rPr lang="en-US" sz="3400" dirty="0">
                <a:solidFill>
                  <a:srgbClr val="3AAD49"/>
                </a:solidFill>
              </a:rPr>
              <a:t>Why worm farms are important</a:t>
            </a:r>
          </a:p>
        </p:txBody>
      </p:sp>
      <p:sp>
        <p:nvSpPr>
          <p:cNvPr id="33" name="TextBox 32">
            <a:extLst>
              <a:ext uri="{FF2B5EF4-FFF2-40B4-BE49-F238E27FC236}">
                <a16:creationId xmlns:a16="http://schemas.microsoft.com/office/drawing/2014/main" id="{6C332E15-5FA8-FB28-F47A-2A2E07D324A4}"/>
              </a:ext>
            </a:extLst>
          </p:cNvPr>
          <p:cNvSpPr txBox="1"/>
          <p:nvPr/>
        </p:nvSpPr>
        <p:spPr>
          <a:xfrm>
            <a:off x="3499775" y="3336147"/>
            <a:ext cx="1800515" cy="954107"/>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Worm farms decrease the amount of organic</a:t>
            </a:r>
            <a:r>
              <a:rPr lang="en-AU" sz="1400" b="1" dirty="0">
                <a:latin typeface="VAG Rounded Std Light" panose="020F0502020204020204" pitchFamily="34" charset="0"/>
                <a:cs typeface="Calibri" panose="020F0502020204030204" pitchFamily="34" charset="0"/>
              </a:rPr>
              <a:t> </a:t>
            </a:r>
            <a:r>
              <a:rPr lang="en-AU" sz="1400" dirty="0">
                <a:latin typeface="VAG Rounded Std Light" panose="020F0502020204020204" pitchFamily="34" charset="0"/>
                <a:cs typeface="Calibri" panose="020F0502020204030204" pitchFamily="34" charset="0"/>
              </a:rPr>
              <a:t>waste that is sent to landfill. </a:t>
            </a:r>
            <a:endParaRPr lang="en-US" sz="1400" dirty="0">
              <a:latin typeface="VAG Rounded Std Light" panose="020F0502020204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2C2D5386-4046-2AE0-A237-BE3AB73A0A86}"/>
              </a:ext>
            </a:extLst>
          </p:cNvPr>
          <p:cNvSpPr txBox="1"/>
          <p:nvPr/>
        </p:nvSpPr>
        <p:spPr>
          <a:xfrm>
            <a:off x="5996495" y="3336147"/>
            <a:ext cx="1964563" cy="1384995"/>
          </a:xfrm>
          <a:prstGeom prst="rect">
            <a:avLst/>
          </a:prstGeom>
          <a:noFill/>
        </p:spPr>
        <p:txBody>
          <a:bodyPr wrap="square">
            <a:spAutoFit/>
          </a:bodyPr>
          <a:lstStyle/>
          <a:p>
            <a:pPr lvl="0" algn="ctr">
              <a:lnSpc>
                <a:spcPct val="100000"/>
              </a:lnSpc>
            </a:pPr>
            <a:r>
              <a:rPr lang="en-AU" sz="1400" dirty="0">
                <a:latin typeface="VAG Rounded Std Light" panose="020F0502020204020204" pitchFamily="34" charset="0"/>
                <a:cs typeface="Calibri" panose="020F0502020204030204" pitchFamily="34" charset="0"/>
              </a:rPr>
              <a:t>They close the recycling loop. Our organic waste is changed into organic fertiliser that plants use and produce food for us to eat. </a:t>
            </a:r>
            <a:endParaRPr lang="en-US" sz="1400" dirty="0">
              <a:latin typeface="VAG Rounded Std Light" panose="020F0502020204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DADF7D-1AC1-258A-2437-EB02C97395E8}"/>
              </a:ext>
            </a:extLst>
          </p:cNvPr>
          <p:cNvPicPr>
            <a:picLocks noChangeAspect="1"/>
          </p:cNvPicPr>
          <p:nvPr/>
        </p:nvPicPr>
        <p:blipFill>
          <a:blip r:embed="rId4"/>
          <a:stretch>
            <a:fillRect/>
          </a:stretch>
        </p:blipFill>
        <p:spPr>
          <a:xfrm>
            <a:off x="3930132" y="2356475"/>
            <a:ext cx="939800" cy="876300"/>
          </a:xfrm>
          <a:prstGeom prst="rect">
            <a:avLst/>
          </a:prstGeom>
        </p:spPr>
      </p:pic>
      <p:pic>
        <p:nvPicPr>
          <p:cNvPr id="13" name="Picture 12">
            <a:extLst>
              <a:ext uri="{FF2B5EF4-FFF2-40B4-BE49-F238E27FC236}">
                <a16:creationId xmlns:a16="http://schemas.microsoft.com/office/drawing/2014/main" id="{9062AB15-4A0B-25F1-91FC-9B50D29ACE94}"/>
              </a:ext>
            </a:extLst>
          </p:cNvPr>
          <p:cNvPicPr>
            <a:picLocks noChangeAspect="1"/>
          </p:cNvPicPr>
          <p:nvPr/>
        </p:nvPicPr>
        <p:blipFill>
          <a:blip r:embed="rId5"/>
          <a:stretch>
            <a:fillRect/>
          </a:stretch>
        </p:blipFill>
        <p:spPr>
          <a:xfrm>
            <a:off x="6508876" y="2356475"/>
            <a:ext cx="939800" cy="876300"/>
          </a:xfrm>
          <a:prstGeom prst="rect">
            <a:avLst/>
          </a:prstGeom>
        </p:spPr>
      </p:pic>
      <p:pic>
        <p:nvPicPr>
          <p:cNvPr id="19" name="Picture 18" descr="A cartoon of a worm&#10;&#10;AI-generated content may be incorrect.">
            <a:extLst>
              <a:ext uri="{FF2B5EF4-FFF2-40B4-BE49-F238E27FC236}">
                <a16:creationId xmlns:a16="http://schemas.microsoft.com/office/drawing/2014/main" id="{995078C3-39AC-E814-635C-D193A83512FE}"/>
              </a:ext>
            </a:extLst>
          </p:cNvPr>
          <p:cNvPicPr>
            <a:picLocks noChangeAspect="1"/>
          </p:cNvPicPr>
          <p:nvPr/>
        </p:nvPicPr>
        <p:blipFill>
          <a:blip r:embed="rId6"/>
          <a:srcRect b="46564"/>
          <a:stretch>
            <a:fillRect/>
          </a:stretch>
        </p:blipFill>
        <p:spPr>
          <a:xfrm>
            <a:off x="982090" y="2632910"/>
            <a:ext cx="1309098" cy="989561"/>
          </a:xfrm>
          <a:prstGeom prst="rect">
            <a:avLst/>
          </a:prstGeom>
        </p:spPr>
      </p:pic>
    </p:spTree>
    <p:extLst>
      <p:ext uri="{BB962C8B-B14F-4D97-AF65-F5344CB8AC3E}">
        <p14:creationId xmlns:p14="http://schemas.microsoft.com/office/powerpoint/2010/main" val="17966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3"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00009-0D74-C575-EA2B-F972A7081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965B0F-A916-A0FF-7449-6D82D1D939E9}"/>
              </a:ext>
            </a:extLst>
          </p:cNvPr>
          <p:cNvSpPr>
            <a:spLocks noGrp="1"/>
          </p:cNvSpPr>
          <p:nvPr>
            <p:ph type="title" idx="4294967295"/>
          </p:nvPr>
        </p:nvSpPr>
        <p:spPr>
          <a:xfrm>
            <a:off x="288000" y="215900"/>
            <a:ext cx="7886700" cy="817563"/>
          </a:xfrm>
        </p:spPr>
        <p:txBody>
          <a:bodyPr lIns="90000"/>
          <a:lstStyle/>
          <a:p>
            <a:r>
              <a:rPr lang="en-US" dirty="0"/>
              <a:t>How to make a grassy head</a:t>
            </a:r>
          </a:p>
        </p:txBody>
      </p:sp>
      <p:pic>
        <p:nvPicPr>
          <p:cNvPr id="6" name="Picture 5">
            <a:extLst>
              <a:ext uri="{FF2B5EF4-FFF2-40B4-BE49-F238E27FC236}">
                <a16:creationId xmlns:a16="http://schemas.microsoft.com/office/drawing/2014/main" id="{EC38AC36-44F6-1FC0-4AFD-B5C091536B0B}"/>
              </a:ext>
            </a:extLst>
          </p:cNvPr>
          <p:cNvPicPr>
            <a:picLocks noChangeAspect="1"/>
          </p:cNvPicPr>
          <p:nvPr/>
        </p:nvPicPr>
        <p:blipFill>
          <a:blip r:embed="rId2"/>
          <a:srcRect l="1039" t="27301" r="1818" b="1719"/>
          <a:stretch>
            <a:fillRect/>
          </a:stretch>
        </p:blipFill>
        <p:spPr>
          <a:xfrm>
            <a:off x="163136" y="1797000"/>
            <a:ext cx="8790859" cy="4544425"/>
          </a:xfrm>
          <a:prstGeom prst="rect">
            <a:avLst/>
          </a:prstGeom>
        </p:spPr>
      </p:pic>
    </p:spTree>
    <p:extLst>
      <p:ext uri="{BB962C8B-B14F-4D97-AF65-F5344CB8AC3E}">
        <p14:creationId xmlns:p14="http://schemas.microsoft.com/office/powerpoint/2010/main" val="2980622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81B9F-21BB-30D1-44EB-562DBF13468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D9240F4-CC74-154A-2A91-86F69DA8FB0E}"/>
              </a:ext>
            </a:extLst>
          </p:cNvPr>
          <p:cNvSpPr txBox="1"/>
          <p:nvPr/>
        </p:nvSpPr>
        <p:spPr>
          <a:xfrm>
            <a:off x="947077" y="2391766"/>
            <a:ext cx="3779960" cy="417823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AA2552D1-EF9E-2772-98E4-0FE3723A62A0}"/>
              </a:ext>
            </a:extLst>
          </p:cNvPr>
          <p:cNvSpPr>
            <a:spLocks noGrp="1"/>
          </p:cNvSpPr>
          <p:nvPr>
            <p:ph type="title"/>
          </p:nvPr>
        </p:nvSpPr>
        <p:spPr>
          <a:xfrm>
            <a:off x="288000" y="288000"/>
            <a:ext cx="7886700" cy="863040"/>
          </a:xfrm>
        </p:spPr>
        <p:txBody>
          <a:bodyPr anchor="t" anchorCtr="0"/>
          <a:lstStyle/>
          <a:p>
            <a:r>
              <a:rPr lang="en-US" dirty="0">
                <a:solidFill>
                  <a:schemeClr val="bg1"/>
                </a:solidFill>
              </a:rPr>
              <a:t>Let’s plan</a:t>
            </a:r>
          </a:p>
        </p:txBody>
      </p:sp>
      <p:pic>
        <p:nvPicPr>
          <p:cNvPr id="4" name="Graphic 3">
            <a:extLst>
              <a:ext uri="{FF2B5EF4-FFF2-40B4-BE49-F238E27FC236}">
                <a16:creationId xmlns:a16="http://schemas.microsoft.com/office/drawing/2014/main" id="{CAC2D5E3-3778-2CEC-11BF-B7CEFC03BD0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7" cy="1562407"/>
          </a:xfrm>
          <a:prstGeom prst="rect">
            <a:avLst/>
          </a:prstGeom>
        </p:spPr>
      </p:pic>
      <p:sp>
        <p:nvSpPr>
          <p:cNvPr id="10" name="TextBox 9">
            <a:extLst>
              <a:ext uri="{FF2B5EF4-FFF2-40B4-BE49-F238E27FC236}">
                <a16:creationId xmlns:a16="http://schemas.microsoft.com/office/drawing/2014/main" id="{DA44FBF7-5837-E23D-501A-C7AD941191F4}"/>
              </a:ext>
            </a:extLst>
          </p:cNvPr>
          <p:cNvSpPr txBox="1"/>
          <p:nvPr/>
        </p:nvSpPr>
        <p:spPr>
          <a:xfrm>
            <a:off x="1348648" y="2523639"/>
            <a:ext cx="3173924" cy="923330"/>
          </a:xfrm>
          <a:prstGeom prst="rect">
            <a:avLst/>
          </a:prstGeom>
          <a:noFill/>
        </p:spPr>
        <p:txBody>
          <a:bodyPr wrap="square">
            <a:spAutoFit/>
          </a:bodyPr>
          <a:lstStyle/>
          <a:p>
            <a:r>
              <a:rPr lang="en-AU" b="1" dirty="0">
                <a:latin typeface="VAG Rounded Std Light" panose="020F0502020204020204" pitchFamily="34" charset="0"/>
              </a:rPr>
              <a:t>Which questions are relevant to our experiment and can be investigated scientifically?</a:t>
            </a:r>
            <a:endParaRPr lang="en-US" b="1" dirty="0"/>
          </a:p>
        </p:txBody>
      </p:sp>
      <p:sp>
        <p:nvSpPr>
          <p:cNvPr id="13" name="TextBox 12">
            <a:extLst>
              <a:ext uri="{FF2B5EF4-FFF2-40B4-BE49-F238E27FC236}">
                <a16:creationId xmlns:a16="http://schemas.microsoft.com/office/drawing/2014/main" id="{1C612016-C67B-70FA-E0AD-97218C29537E}"/>
              </a:ext>
            </a:extLst>
          </p:cNvPr>
          <p:cNvSpPr txBox="1"/>
          <p:nvPr/>
        </p:nvSpPr>
        <p:spPr>
          <a:xfrm>
            <a:off x="5459822" y="2391767"/>
            <a:ext cx="3272698" cy="241818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FCC05016-E261-815C-963A-581F59E57878}"/>
              </a:ext>
            </a:extLst>
          </p:cNvPr>
          <p:cNvSpPr txBox="1"/>
          <p:nvPr/>
        </p:nvSpPr>
        <p:spPr>
          <a:xfrm>
            <a:off x="5459822" y="5115846"/>
            <a:ext cx="3272698" cy="145415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1811AEDF-33C5-1F21-BEC1-B4AEA0EECE10}"/>
              </a:ext>
            </a:extLst>
          </p:cNvPr>
          <p:cNvSpPr txBox="1"/>
          <p:nvPr/>
        </p:nvSpPr>
        <p:spPr>
          <a:xfrm>
            <a:off x="1629490" y="3492857"/>
            <a:ext cx="3137673" cy="2923877"/>
          </a:xfrm>
          <a:prstGeom prst="rect">
            <a:avLst/>
          </a:prstGeom>
          <a:noFill/>
        </p:spPr>
        <p:txBody>
          <a:bodyPr wrap="square">
            <a:spAutoFit/>
          </a:bodyPr>
          <a:lstStyle/>
          <a:p>
            <a:pPr lvl="0">
              <a:spcAft>
                <a:spcPts val="1200"/>
              </a:spcAft>
            </a:pPr>
            <a:r>
              <a:rPr lang="en-AU" dirty="0">
                <a:latin typeface="VAG Rounded Std Light" panose="020F0502020204020204" pitchFamily="34" charset="0"/>
              </a:rPr>
              <a:t>What is the effect of worm leachate on growing grass?</a:t>
            </a:r>
            <a:endParaRPr lang="en-US" dirty="0">
              <a:latin typeface="VAG Rounded Std Light" panose="020F0502020204020204" pitchFamily="34" charset="0"/>
            </a:endParaRPr>
          </a:p>
          <a:p>
            <a:pPr lvl="0">
              <a:spcAft>
                <a:spcPts val="1200"/>
              </a:spcAft>
            </a:pPr>
            <a:r>
              <a:rPr lang="en-AU" dirty="0">
                <a:latin typeface="VAG Rounded Std Light" panose="020F0502020204020204" pitchFamily="34" charset="0"/>
              </a:rPr>
              <a:t>Do worms eat grass?</a:t>
            </a:r>
            <a:endParaRPr lang="en-US" dirty="0">
              <a:latin typeface="VAG Rounded Std Light" panose="020F0502020204020204" pitchFamily="34" charset="0"/>
            </a:endParaRPr>
          </a:p>
          <a:p>
            <a:pPr lvl="0">
              <a:spcAft>
                <a:spcPts val="1200"/>
              </a:spcAft>
            </a:pPr>
            <a:r>
              <a:rPr lang="en-AU" dirty="0">
                <a:latin typeface="VAG Rounded Std Light" panose="020F0502020204020204" pitchFamily="34" charset="0"/>
              </a:rPr>
              <a:t>Do worm castings help plants to grow?</a:t>
            </a:r>
            <a:endParaRPr lang="en-US" dirty="0">
              <a:latin typeface="VAG Rounded Std Light" panose="020F0502020204020204" pitchFamily="34" charset="0"/>
            </a:endParaRPr>
          </a:p>
          <a:p>
            <a:pPr lvl="0">
              <a:spcAft>
                <a:spcPts val="1200"/>
              </a:spcAft>
            </a:pPr>
            <a:r>
              <a:rPr lang="en-AU" dirty="0">
                <a:latin typeface="VAG Rounded Std Light" panose="020F0502020204020204" pitchFamily="34" charset="0"/>
              </a:rPr>
              <a:t>Can people eat worms? </a:t>
            </a:r>
            <a:endParaRPr lang="en-US" dirty="0">
              <a:latin typeface="VAG Rounded Std Light" panose="020F0502020204020204" pitchFamily="34" charset="0"/>
            </a:endParaRPr>
          </a:p>
          <a:p>
            <a:pPr lvl="0">
              <a:spcAft>
                <a:spcPts val="1200"/>
              </a:spcAft>
            </a:pPr>
            <a:r>
              <a:rPr lang="en-AU" dirty="0">
                <a:latin typeface="VAG Rounded Std Light" panose="020F0502020204020204" pitchFamily="34" charset="0"/>
              </a:rPr>
              <a:t>Do plants grow better when fed worm waste?</a:t>
            </a:r>
            <a:endParaRPr lang="en-US" dirty="0">
              <a:latin typeface="VAG Rounded Std Light" panose="020F0502020204020204" pitchFamily="34" charset="0"/>
            </a:endParaRPr>
          </a:p>
        </p:txBody>
      </p:sp>
      <p:pic>
        <p:nvPicPr>
          <p:cNvPr id="17" name="Picture 16">
            <a:extLst>
              <a:ext uri="{FF2B5EF4-FFF2-40B4-BE49-F238E27FC236}">
                <a16:creationId xmlns:a16="http://schemas.microsoft.com/office/drawing/2014/main" id="{E6ABF480-8C5B-4B28-3D64-972B87016750}"/>
              </a:ext>
            </a:extLst>
          </p:cNvPr>
          <p:cNvPicPr>
            <a:picLocks noChangeAspect="1"/>
          </p:cNvPicPr>
          <p:nvPr/>
        </p:nvPicPr>
        <p:blipFill>
          <a:blip r:embed="rId5"/>
          <a:stretch>
            <a:fillRect/>
          </a:stretch>
        </p:blipFill>
        <p:spPr>
          <a:xfrm>
            <a:off x="4824843" y="2283347"/>
            <a:ext cx="939800" cy="876300"/>
          </a:xfrm>
          <a:prstGeom prst="rect">
            <a:avLst/>
          </a:prstGeom>
        </p:spPr>
      </p:pic>
      <p:sp>
        <p:nvSpPr>
          <p:cNvPr id="7" name="TextBox 6">
            <a:extLst>
              <a:ext uri="{FF2B5EF4-FFF2-40B4-BE49-F238E27FC236}">
                <a16:creationId xmlns:a16="http://schemas.microsoft.com/office/drawing/2014/main" id="{D4798F97-4CCE-5F80-47AD-FFB2DF7E6C14}"/>
              </a:ext>
            </a:extLst>
          </p:cNvPr>
          <p:cNvSpPr txBox="1"/>
          <p:nvPr/>
        </p:nvSpPr>
        <p:spPr>
          <a:xfrm>
            <a:off x="274899" y="1463278"/>
            <a:ext cx="6956517" cy="646331"/>
          </a:xfrm>
          <a:prstGeom prst="rect">
            <a:avLst/>
          </a:prstGeom>
          <a:noFill/>
        </p:spPr>
        <p:txBody>
          <a:bodyPr wrap="square" rtlCol="0">
            <a:spAutoFit/>
          </a:bodyPr>
          <a:lstStyle/>
          <a:p>
            <a:r>
              <a:rPr lang="en-AU" dirty="0">
                <a:latin typeface="VAG Rounded Std Light" panose="020F0502020204020204" pitchFamily="34" charset="0"/>
              </a:rPr>
              <a:t>You are going to conduct an experiment that will allow you to investigate the impact of worm castings and leachate on plant growth. </a:t>
            </a:r>
          </a:p>
        </p:txBody>
      </p:sp>
      <p:pic>
        <p:nvPicPr>
          <p:cNvPr id="9" name="Picture 8">
            <a:extLst>
              <a:ext uri="{FF2B5EF4-FFF2-40B4-BE49-F238E27FC236}">
                <a16:creationId xmlns:a16="http://schemas.microsoft.com/office/drawing/2014/main" id="{A3BBD686-4D9E-7381-B420-B33CD0612E95}"/>
              </a:ext>
            </a:extLst>
          </p:cNvPr>
          <p:cNvPicPr>
            <a:picLocks noChangeAspect="1"/>
          </p:cNvPicPr>
          <p:nvPr/>
        </p:nvPicPr>
        <p:blipFill>
          <a:blip r:embed="rId6"/>
          <a:stretch>
            <a:fillRect/>
          </a:stretch>
        </p:blipFill>
        <p:spPr>
          <a:xfrm>
            <a:off x="4824843" y="5023072"/>
            <a:ext cx="939800" cy="876300"/>
          </a:xfrm>
          <a:prstGeom prst="rect">
            <a:avLst/>
          </a:prstGeom>
        </p:spPr>
      </p:pic>
      <p:sp>
        <p:nvSpPr>
          <p:cNvPr id="11" name="TextBox 10">
            <a:extLst>
              <a:ext uri="{FF2B5EF4-FFF2-40B4-BE49-F238E27FC236}">
                <a16:creationId xmlns:a16="http://schemas.microsoft.com/office/drawing/2014/main" id="{D1B58F1A-3E32-47B7-4981-3D4C66653757}"/>
              </a:ext>
            </a:extLst>
          </p:cNvPr>
          <p:cNvSpPr txBox="1"/>
          <p:nvPr/>
        </p:nvSpPr>
        <p:spPr>
          <a:xfrm>
            <a:off x="5871525" y="5206028"/>
            <a:ext cx="2860995" cy="1200329"/>
          </a:xfrm>
          <a:prstGeom prst="rect">
            <a:avLst/>
          </a:prstGeom>
          <a:noFill/>
        </p:spPr>
        <p:txBody>
          <a:bodyPr wrap="square">
            <a:spAutoFit/>
          </a:bodyPr>
          <a:lstStyle/>
          <a:p>
            <a:r>
              <a:rPr lang="en-AU" b="1" dirty="0">
                <a:latin typeface="VAG Rounded Std Light" panose="020F0502020204020204" pitchFamily="34" charset="0"/>
              </a:rPr>
              <a:t>How will we ensure our variables are kept consistent to get a fair result?</a:t>
            </a:r>
            <a:endParaRPr lang="en-US" b="1" dirty="0">
              <a:latin typeface="VAG Rounded Std Light" panose="020F0502020204020204" pitchFamily="34" charset="0"/>
            </a:endParaRPr>
          </a:p>
        </p:txBody>
      </p:sp>
      <p:sp>
        <p:nvSpPr>
          <p:cNvPr id="20" name="TextBox 19">
            <a:extLst>
              <a:ext uri="{FF2B5EF4-FFF2-40B4-BE49-F238E27FC236}">
                <a16:creationId xmlns:a16="http://schemas.microsoft.com/office/drawing/2014/main" id="{A20A3446-0624-81E0-9986-D193876789EA}"/>
              </a:ext>
            </a:extLst>
          </p:cNvPr>
          <p:cNvSpPr txBox="1"/>
          <p:nvPr/>
        </p:nvSpPr>
        <p:spPr>
          <a:xfrm>
            <a:off x="5899248" y="2473296"/>
            <a:ext cx="2585334" cy="646331"/>
          </a:xfrm>
          <a:prstGeom prst="rect">
            <a:avLst/>
          </a:prstGeom>
          <a:noFill/>
        </p:spPr>
        <p:txBody>
          <a:bodyPr wrap="square">
            <a:spAutoFit/>
          </a:bodyPr>
          <a:lstStyle/>
          <a:p>
            <a:pPr lvl="0"/>
            <a:r>
              <a:rPr lang="en-AU" b="1" dirty="0">
                <a:latin typeface="VAG Rounded Std Light" panose="020F0502020204020204" pitchFamily="34" charset="0"/>
              </a:rPr>
              <a:t>What are the variables in this experiment? </a:t>
            </a:r>
            <a:endParaRPr lang="en-US" b="1" dirty="0">
              <a:latin typeface="VAG Rounded Std Light" panose="020F0502020204020204" pitchFamily="34" charset="0"/>
            </a:endParaRPr>
          </a:p>
        </p:txBody>
      </p:sp>
      <p:sp>
        <p:nvSpPr>
          <p:cNvPr id="22" name="TextBox 21">
            <a:extLst>
              <a:ext uri="{FF2B5EF4-FFF2-40B4-BE49-F238E27FC236}">
                <a16:creationId xmlns:a16="http://schemas.microsoft.com/office/drawing/2014/main" id="{BAAE9893-8F44-85B0-0DAC-66973E74CE0F}"/>
              </a:ext>
            </a:extLst>
          </p:cNvPr>
          <p:cNvSpPr txBox="1"/>
          <p:nvPr/>
        </p:nvSpPr>
        <p:spPr>
          <a:xfrm>
            <a:off x="5899247" y="3093747"/>
            <a:ext cx="2735467" cy="1708160"/>
          </a:xfrm>
          <a:prstGeom prst="rect">
            <a:avLst/>
          </a:prstGeom>
          <a:noFill/>
        </p:spPr>
        <p:txBody>
          <a:bodyPr wrap="square">
            <a:spAutoFit/>
          </a:bodyPr>
          <a:lstStyle/>
          <a:p>
            <a:pPr marL="176400" lvl="0" indent="-177750">
              <a:lnSpc>
                <a:spcPct val="100000"/>
              </a:lnSpc>
              <a:spcAft>
                <a:spcPts val="600"/>
              </a:spcAft>
              <a:buFont typeface="Arial" panose="020B0604020202020204" pitchFamily="34" charset="0"/>
              <a:buChar char="•"/>
            </a:pPr>
            <a:r>
              <a:rPr lang="en-AU" dirty="0">
                <a:latin typeface="VAG Rounded Std Light" panose="020F0502020204020204" pitchFamily="34" charset="0"/>
              </a:rPr>
              <a:t>Plain soil</a:t>
            </a:r>
          </a:p>
          <a:p>
            <a:pPr marL="176400" lvl="0" indent="-177750">
              <a:lnSpc>
                <a:spcPct val="100000"/>
              </a:lnSpc>
              <a:spcAft>
                <a:spcPts val="600"/>
              </a:spcAft>
              <a:buFont typeface="Arial" panose="020B0604020202020204" pitchFamily="34" charset="0"/>
              <a:buChar char="•"/>
            </a:pPr>
            <a:r>
              <a:rPr lang="en-AU" dirty="0">
                <a:latin typeface="VAG Rounded Std Light" panose="020F0502020204020204" pitchFamily="34" charset="0"/>
              </a:rPr>
              <a:t>50/50 mixture of plain soil and worm castings</a:t>
            </a:r>
            <a:endParaRPr lang="en-US" dirty="0">
              <a:latin typeface="VAG Rounded Std Light" panose="020F0502020204020204" pitchFamily="34" charset="0"/>
            </a:endParaRPr>
          </a:p>
          <a:p>
            <a:pPr marL="176400" lvl="0" indent="-177750">
              <a:lnSpc>
                <a:spcPct val="100000"/>
              </a:lnSpc>
              <a:spcAft>
                <a:spcPts val="600"/>
              </a:spcAft>
              <a:buFont typeface="Arial" panose="020B0604020202020204" pitchFamily="34" charset="0"/>
              <a:buChar char="•"/>
            </a:pPr>
            <a:r>
              <a:rPr lang="en-AU" dirty="0">
                <a:latin typeface="VAG Rounded Std Light" panose="020F0502020204020204" pitchFamily="34" charset="0"/>
              </a:rPr>
              <a:t>Water</a:t>
            </a:r>
            <a:endParaRPr lang="en-US" dirty="0">
              <a:latin typeface="VAG Rounded Std Light" panose="020F0502020204020204" pitchFamily="34" charset="0"/>
            </a:endParaRPr>
          </a:p>
          <a:p>
            <a:pPr marL="176400" lvl="0" indent="-177750">
              <a:lnSpc>
                <a:spcPct val="100000"/>
              </a:lnSpc>
              <a:spcAft>
                <a:spcPts val="600"/>
              </a:spcAft>
              <a:buFont typeface="Arial" panose="020B0604020202020204" pitchFamily="34" charset="0"/>
              <a:buChar char="•"/>
            </a:pPr>
            <a:r>
              <a:rPr lang="en-AU" dirty="0">
                <a:latin typeface="VAG Rounded Std Light" panose="020F0502020204020204" pitchFamily="34" charset="0"/>
              </a:rPr>
              <a:t>Leachate</a:t>
            </a:r>
            <a:endParaRPr lang="en-US" dirty="0">
              <a:latin typeface="VAG Rounded Std Light" panose="020F0502020204020204" pitchFamily="34" charset="0"/>
            </a:endParaRPr>
          </a:p>
        </p:txBody>
      </p:sp>
      <p:pic>
        <p:nvPicPr>
          <p:cNvPr id="23" name="Picture 22">
            <a:extLst>
              <a:ext uri="{FF2B5EF4-FFF2-40B4-BE49-F238E27FC236}">
                <a16:creationId xmlns:a16="http://schemas.microsoft.com/office/drawing/2014/main" id="{EF9193DD-464D-5BC3-5006-E2EDF9A82D0B}"/>
              </a:ext>
            </a:extLst>
          </p:cNvPr>
          <p:cNvPicPr>
            <a:picLocks noChangeAspect="1"/>
          </p:cNvPicPr>
          <p:nvPr/>
        </p:nvPicPr>
        <p:blipFill>
          <a:blip r:embed="rId7"/>
          <a:stretch>
            <a:fillRect/>
          </a:stretch>
        </p:blipFill>
        <p:spPr>
          <a:xfrm>
            <a:off x="323673" y="2283347"/>
            <a:ext cx="939800" cy="876300"/>
          </a:xfrm>
          <a:prstGeom prst="rect">
            <a:avLst/>
          </a:prstGeom>
        </p:spPr>
      </p:pic>
      <p:grpSp>
        <p:nvGrpSpPr>
          <p:cNvPr id="33" name="Group 32">
            <a:extLst>
              <a:ext uri="{FF2B5EF4-FFF2-40B4-BE49-F238E27FC236}">
                <a16:creationId xmlns:a16="http://schemas.microsoft.com/office/drawing/2014/main" id="{3DEC1E13-CCB4-0CD2-D08D-6F614C2916D3}"/>
              </a:ext>
            </a:extLst>
          </p:cNvPr>
          <p:cNvGrpSpPr/>
          <p:nvPr/>
        </p:nvGrpSpPr>
        <p:grpSpPr>
          <a:xfrm>
            <a:off x="1395718" y="3560199"/>
            <a:ext cx="327934" cy="2491724"/>
            <a:chOff x="1523734" y="3634341"/>
            <a:chExt cx="327934" cy="2491724"/>
          </a:xfrm>
        </p:grpSpPr>
        <p:pic>
          <p:nvPicPr>
            <p:cNvPr id="25" name="Graphic 24" descr="Checkmark with solid fill">
              <a:extLst>
                <a:ext uri="{FF2B5EF4-FFF2-40B4-BE49-F238E27FC236}">
                  <a16:creationId xmlns:a16="http://schemas.microsoft.com/office/drawing/2014/main" id="{D9E17C5E-CB01-556D-C724-C2508794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4855" y="3634341"/>
              <a:ext cx="281618" cy="281619"/>
            </a:xfrm>
            <a:prstGeom prst="rect">
              <a:avLst/>
            </a:prstGeom>
          </p:spPr>
        </p:pic>
        <p:pic>
          <p:nvPicPr>
            <p:cNvPr id="27" name="Graphic 26" descr="Close with solid fill">
              <a:extLst>
                <a:ext uri="{FF2B5EF4-FFF2-40B4-BE49-F238E27FC236}">
                  <a16:creationId xmlns:a16="http://schemas.microsoft.com/office/drawing/2014/main" id="{41D7305E-9691-309D-EE23-DD22E7C6D1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3734" y="4260124"/>
              <a:ext cx="318327" cy="318328"/>
            </a:xfrm>
            <a:prstGeom prst="rect">
              <a:avLst/>
            </a:prstGeom>
          </p:spPr>
        </p:pic>
        <p:pic>
          <p:nvPicPr>
            <p:cNvPr id="28" name="Graphic 27" descr="Checkmark with solid fill">
              <a:extLst>
                <a:ext uri="{FF2B5EF4-FFF2-40B4-BE49-F238E27FC236}">
                  <a16:creationId xmlns:a16="http://schemas.microsoft.com/office/drawing/2014/main" id="{D0923663-F059-854D-F4E2-40D5486F67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32502" y="4725869"/>
              <a:ext cx="281618" cy="281619"/>
            </a:xfrm>
            <a:prstGeom prst="rect">
              <a:avLst/>
            </a:prstGeom>
          </p:spPr>
        </p:pic>
        <p:pic>
          <p:nvPicPr>
            <p:cNvPr id="29" name="Graphic 28" descr="Close with solid fill">
              <a:extLst>
                <a:ext uri="{FF2B5EF4-FFF2-40B4-BE49-F238E27FC236}">
                  <a16:creationId xmlns:a16="http://schemas.microsoft.com/office/drawing/2014/main" id="{4A38ECDA-3949-3ED7-6299-4E9221CD00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33341" y="5444022"/>
              <a:ext cx="318327" cy="318328"/>
            </a:xfrm>
            <a:prstGeom prst="rect">
              <a:avLst/>
            </a:prstGeom>
          </p:spPr>
        </p:pic>
        <p:pic>
          <p:nvPicPr>
            <p:cNvPr id="30" name="Graphic 29" descr="Checkmark with solid fill">
              <a:extLst>
                <a:ext uri="{FF2B5EF4-FFF2-40B4-BE49-F238E27FC236}">
                  <a16:creationId xmlns:a16="http://schemas.microsoft.com/office/drawing/2014/main" id="{7A74CABD-60EC-B461-8DD0-2D48E82775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4380" y="5844446"/>
              <a:ext cx="281618" cy="281619"/>
            </a:xfrm>
            <a:prstGeom prst="rect">
              <a:avLst/>
            </a:prstGeom>
          </p:spPr>
        </p:pic>
      </p:grpSp>
    </p:spTree>
    <p:extLst>
      <p:ext uri="{BB962C8B-B14F-4D97-AF65-F5344CB8AC3E}">
        <p14:creationId xmlns:p14="http://schemas.microsoft.com/office/powerpoint/2010/main" val="6988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11B8-E233-A71F-2D92-E557FCFC1CA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595B9CB-194F-14A1-C2F3-F7A58A90C7B8}"/>
              </a:ext>
            </a:extLst>
          </p:cNvPr>
          <p:cNvSpPr txBox="1"/>
          <p:nvPr/>
        </p:nvSpPr>
        <p:spPr>
          <a:xfrm>
            <a:off x="927822" y="1684594"/>
            <a:ext cx="3482190" cy="117081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C01486B5-FCC4-7BA0-089F-69526408B710}"/>
              </a:ext>
            </a:extLst>
          </p:cNvPr>
          <p:cNvSpPr>
            <a:spLocks noGrp="1"/>
          </p:cNvSpPr>
          <p:nvPr>
            <p:ph type="title"/>
          </p:nvPr>
        </p:nvSpPr>
        <p:spPr>
          <a:xfrm>
            <a:off x="288000" y="216000"/>
            <a:ext cx="7886700" cy="818216"/>
          </a:xfrm>
        </p:spPr>
        <p:txBody>
          <a:bodyPr/>
          <a:lstStyle/>
          <a:p>
            <a:r>
              <a:rPr lang="en-US" dirty="0"/>
              <a:t>Let’s investigate</a:t>
            </a:r>
          </a:p>
        </p:txBody>
      </p:sp>
      <p:pic>
        <p:nvPicPr>
          <p:cNvPr id="4" name="Graphic 3">
            <a:extLst>
              <a:ext uri="{FF2B5EF4-FFF2-40B4-BE49-F238E27FC236}">
                <a16:creationId xmlns:a16="http://schemas.microsoft.com/office/drawing/2014/main" id="{D16EBD98-9659-B2C0-D37D-74ED8035F7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28089476-B2E2-76E3-9B5E-7B896CEA6811}"/>
              </a:ext>
            </a:extLst>
          </p:cNvPr>
          <p:cNvSpPr txBox="1"/>
          <p:nvPr/>
        </p:nvSpPr>
        <p:spPr>
          <a:xfrm>
            <a:off x="1488988" y="1736907"/>
            <a:ext cx="2984335" cy="1269578"/>
          </a:xfrm>
          <a:prstGeom prst="rect">
            <a:avLst/>
          </a:prstGeom>
          <a:noFill/>
        </p:spPr>
        <p:txBody>
          <a:bodyPr wrap="square">
            <a:spAutoFit/>
          </a:bodyPr>
          <a:lstStyle/>
          <a:p>
            <a:pPr lvl="0"/>
            <a:r>
              <a:rPr lang="en-AU" sz="2400" b="1" dirty="0">
                <a:latin typeface="VAG Rounded Std Thin" panose="020F0502020204020204" pitchFamily="34" charset="77"/>
              </a:rPr>
              <a:t>1. </a:t>
            </a:r>
            <a:r>
              <a:rPr lang="en-AU" b="1" dirty="0">
                <a:latin typeface="VAG Rounded Std Light" panose="020F0502020204020204" pitchFamily="34" charset="0"/>
                <a:cs typeface="Calibri" panose="020F0502020204030204" pitchFamily="34" charset="0"/>
              </a:rPr>
              <a:t>Make </a:t>
            </a:r>
            <a:r>
              <a:rPr lang="en-AU" dirty="0">
                <a:latin typeface="VAG Rounded Std Light" panose="020F0502020204020204" pitchFamily="34" charset="0"/>
                <a:cs typeface="Calibri" panose="020F0502020204030204" pitchFamily="34" charset="0"/>
              </a:rPr>
              <a:t>your grassy heads following the instructions on the infographic. </a:t>
            </a:r>
            <a:endParaRPr lang="en-US" dirty="0"/>
          </a:p>
          <a:p>
            <a:pPr lvl="0">
              <a:lnSpc>
                <a:spcPct val="100000"/>
              </a:lnSpc>
            </a:pPr>
            <a:endParaRPr lang="en-US" sz="1650" dirty="0">
              <a:latin typeface="VAG Rounded Std Light" panose="020F0502020204020204" pitchFamily="34" charset="77"/>
            </a:endParaRPr>
          </a:p>
        </p:txBody>
      </p:sp>
      <p:sp>
        <p:nvSpPr>
          <p:cNvPr id="12" name="TextBox 11">
            <a:extLst>
              <a:ext uri="{FF2B5EF4-FFF2-40B4-BE49-F238E27FC236}">
                <a16:creationId xmlns:a16="http://schemas.microsoft.com/office/drawing/2014/main" id="{CAAA26CC-91BE-1D29-DB74-24CA49642919}"/>
              </a:ext>
            </a:extLst>
          </p:cNvPr>
          <p:cNvSpPr txBox="1"/>
          <p:nvPr/>
        </p:nvSpPr>
        <p:spPr>
          <a:xfrm>
            <a:off x="927821" y="3073660"/>
            <a:ext cx="3482191" cy="119108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0693DFC2-96D1-980A-1B12-C854A234A7EE}"/>
              </a:ext>
            </a:extLst>
          </p:cNvPr>
          <p:cNvSpPr txBox="1"/>
          <p:nvPr/>
        </p:nvSpPr>
        <p:spPr>
          <a:xfrm>
            <a:off x="1509049" y="3080585"/>
            <a:ext cx="2778746" cy="1015663"/>
          </a:xfrm>
          <a:prstGeom prst="rect">
            <a:avLst/>
          </a:prstGeom>
          <a:noFill/>
        </p:spPr>
        <p:txBody>
          <a:bodyPr wrap="square">
            <a:spAutoFit/>
          </a:bodyPr>
          <a:lstStyle/>
          <a:p>
            <a:pPr lvl="0"/>
            <a:r>
              <a:rPr lang="en-AU" sz="2400" b="1" dirty="0">
                <a:latin typeface="VAG Rounded Std Thin" panose="020F0502020204020204" pitchFamily="34" charset="77"/>
              </a:rPr>
              <a:t>2. </a:t>
            </a:r>
            <a:r>
              <a:rPr lang="en-AU" b="1" dirty="0">
                <a:latin typeface="VAG Rounded Std Light" panose="020F0502020204020204" pitchFamily="34" charset="0"/>
                <a:cs typeface="Calibri" panose="020F0502020204030204" pitchFamily="34" charset="0"/>
              </a:rPr>
              <a:t>Keep</a:t>
            </a:r>
            <a:r>
              <a:rPr lang="en-AU" dirty="0">
                <a:latin typeface="VAG Rounded Std Light" panose="020F0502020204020204" pitchFamily="34" charset="0"/>
                <a:cs typeface="Calibri" panose="020F0502020204030204" pitchFamily="34" charset="0"/>
              </a:rPr>
              <a:t> your constants and variables consistent to ensure accurate results. </a:t>
            </a:r>
            <a:endParaRPr lang="en-US" dirty="0"/>
          </a:p>
        </p:txBody>
      </p:sp>
      <p:sp>
        <p:nvSpPr>
          <p:cNvPr id="23" name="TextBox 22">
            <a:extLst>
              <a:ext uri="{FF2B5EF4-FFF2-40B4-BE49-F238E27FC236}">
                <a16:creationId xmlns:a16="http://schemas.microsoft.com/office/drawing/2014/main" id="{7B8636C8-4E77-F9C2-2C99-7D44B4EB1F8D}"/>
              </a:ext>
            </a:extLst>
          </p:cNvPr>
          <p:cNvSpPr txBox="1"/>
          <p:nvPr/>
        </p:nvSpPr>
        <p:spPr>
          <a:xfrm>
            <a:off x="927821" y="4504574"/>
            <a:ext cx="3482192" cy="126957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C86DF063-F783-ED11-B6EF-66A93754C10E}"/>
              </a:ext>
            </a:extLst>
          </p:cNvPr>
          <p:cNvSpPr txBox="1"/>
          <p:nvPr/>
        </p:nvSpPr>
        <p:spPr>
          <a:xfrm>
            <a:off x="1509049" y="4568827"/>
            <a:ext cx="2772069" cy="1015663"/>
          </a:xfrm>
          <a:prstGeom prst="rect">
            <a:avLst/>
          </a:prstGeom>
          <a:noFill/>
        </p:spPr>
        <p:txBody>
          <a:bodyPr wrap="square">
            <a:spAutoFit/>
          </a:bodyPr>
          <a:lstStyle/>
          <a:p>
            <a:r>
              <a:rPr lang="en-AU" sz="2400" b="1" dirty="0">
                <a:latin typeface="VAG Rounded Std Thin" panose="020F0502020204020204" pitchFamily="34" charset="77"/>
              </a:rPr>
              <a:t>3. </a:t>
            </a:r>
            <a:r>
              <a:rPr lang="en-AU" dirty="0">
                <a:latin typeface="VAG Rounded Std Light" panose="020F0502020204020204" pitchFamily="34" charset="0"/>
                <a:cs typeface="Calibri" panose="020F0502020204030204" pitchFamily="34" charset="0"/>
              </a:rPr>
              <a:t>Clearly </a:t>
            </a:r>
            <a:r>
              <a:rPr lang="en-AU" b="1" dirty="0">
                <a:latin typeface="VAG Rounded Std Light" panose="020F0502020204020204" pitchFamily="34" charset="0"/>
                <a:cs typeface="Calibri" panose="020F0502020204030204" pitchFamily="34" charset="0"/>
              </a:rPr>
              <a:t>label </a:t>
            </a:r>
            <a:r>
              <a:rPr lang="en-AU" dirty="0">
                <a:latin typeface="VAG Rounded Std Light" panose="020F0502020204020204" pitchFamily="34" charset="0"/>
                <a:cs typeface="Calibri" panose="020F0502020204030204" pitchFamily="34" charset="0"/>
              </a:rPr>
              <a:t>each head with the variables being tested. </a:t>
            </a:r>
            <a:endParaRPr lang="en-US" dirty="0"/>
          </a:p>
        </p:txBody>
      </p:sp>
      <p:sp>
        <p:nvSpPr>
          <p:cNvPr id="32" name="TextBox 31">
            <a:extLst>
              <a:ext uri="{FF2B5EF4-FFF2-40B4-BE49-F238E27FC236}">
                <a16:creationId xmlns:a16="http://schemas.microsoft.com/office/drawing/2014/main" id="{D43AE803-D949-6D00-53F7-5650357EBF64}"/>
              </a:ext>
            </a:extLst>
          </p:cNvPr>
          <p:cNvSpPr txBox="1"/>
          <p:nvPr/>
        </p:nvSpPr>
        <p:spPr>
          <a:xfrm>
            <a:off x="5075376" y="3215937"/>
            <a:ext cx="3693392" cy="104881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3" name="TextBox 32">
            <a:extLst>
              <a:ext uri="{FF2B5EF4-FFF2-40B4-BE49-F238E27FC236}">
                <a16:creationId xmlns:a16="http://schemas.microsoft.com/office/drawing/2014/main" id="{41E1BB35-17DB-5FCF-746E-A28707BAFCD4}"/>
              </a:ext>
            </a:extLst>
          </p:cNvPr>
          <p:cNvSpPr txBox="1"/>
          <p:nvPr/>
        </p:nvSpPr>
        <p:spPr>
          <a:xfrm>
            <a:off x="5635637" y="3233184"/>
            <a:ext cx="2954336" cy="1261884"/>
          </a:xfrm>
          <a:prstGeom prst="rect">
            <a:avLst/>
          </a:prstGeom>
          <a:noFill/>
        </p:spPr>
        <p:txBody>
          <a:bodyPr wrap="square">
            <a:spAutoFit/>
          </a:bodyPr>
          <a:lstStyle/>
          <a:p>
            <a:r>
              <a:rPr lang="en-AU" sz="2400" b="1" dirty="0">
                <a:latin typeface="VAG Rounded Std Thin" panose="020F0502020204020204" pitchFamily="34" charset="77"/>
              </a:rPr>
              <a:t>5. </a:t>
            </a:r>
            <a:r>
              <a:rPr lang="en-AU" b="1" dirty="0">
                <a:latin typeface="VAG Rounded Std Light" panose="020F0502020204020204" pitchFamily="34" charset="0"/>
                <a:cs typeface="Calibri" panose="020F0502020204030204" pitchFamily="34" charset="0"/>
              </a:rPr>
              <a:t>Check</a:t>
            </a:r>
            <a:r>
              <a:rPr lang="en-AU" dirty="0">
                <a:latin typeface="VAG Rounded Std Light" panose="020F0502020204020204" pitchFamily="34" charset="0"/>
                <a:cs typeface="Calibri" panose="020F0502020204030204" pitchFamily="34" charset="0"/>
              </a:rPr>
              <a:t> the grassy heads regularly and record your observations.</a:t>
            </a:r>
            <a:endParaRPr lang="en-US" dirty="0"/>
          </a:p>
          <a:p>
            <a:endParaRPr lang="en-US" sz="1600" dirty="0"/>
          </a:p>
        </p:txBody>
      </p:sp>
      <p:sp>
        <p:nvSpPr>
          <p:cNvPr id="36" name="TextBox 35">
            <a:extLst>
              <a:ext uri="{FF2B5EF4-FFF2-40B4-BE49-F238E27FC236}">
                <a16:creationId xmlns:a16="http://schemas.microsoft.com/office/drawing/2014/main" id="{74D67689-18C8-E0EF-8F37-163FFA212B38}"/>
              </a:ext>
            </a:extLst>
          </p:cNvPr>
          <p:cNvSpPr txBox="1"/>
          <p:nvPr/>
        </p:nvSpPr>
        <p:spPr>
          <a:xfrm>
            <a:off x="5075375" y="1677824"/>
            <a:ext cx="3693393" cy="132787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7" name="TextBox 36">
            <a:extLst>
              <a:ext uri="{FF2B5EF4-FFF2-40B4-BE49-F238E27FC236}">
                <a16:creationId xmlns:a16="http://schemas.microsoft.com/office/drawing/2014/main" id="{44CE52F2-29DE-8D03-9980-5E479FDE8695}"/>
              </a:ext>
            </a:extLst>
          </p:cNvPr>
          <p:cNvSpPr txBox="1"/>
          <p:nvPr/>
        </p:nvSpPr>
        <p:spPr>
          <a:xfrm>
            <a:off x="5572643" y="1677824"/>
            <a:ext cx="2954336" cy="1538883"/>
          </a:xfrm>
          <a:prstGeom prst="rect">
            <a:avLst/>
          </a:prstGeom>
          <a:noFill/>
        </p:spPr>
        <p:txBody>
          <a:bodyPr wrap="square">
            <a:spAutoFit/>
          </a:bodyPr>
          <a:lstStyle/>
          <a:p>
            <a:r>
              <a:rPr lang="en-AU" sz="2400" b="1" dirty="0">
                <a:latin typeface="VAG Rounded Std Thin" panose="020F0502020204020204" pitchFamily="34" charset="77"/>
              </a:rPr>
              <a:t>4. </a:t>
            </a:r>
            <a:r>
              <a:rPr lang="en-AU" dirty="0">
                <a:latin typeface="VAG Rounded Std Light" panose="020F0502020204020204" pitchFamily="34" charset="0"/>
                <a:cs typeface="Calibri" panose="020F0502020204030204" pitchFamily="34" charset="0"/>
              </a:rPr>
              <a:t>The beneficial microbes in worm leachate can be harmed by light, so </a:t>
            </a:r>
            <a:r>
              <a:rPr lang="en-AU" b="1" dirty="0">
                <a:latin typeface="VAG Rounded Std Light" panose="020F0502020204020204" pitchFamily="34" charset="0"/>
                <a:cs typeface="Calibri" panose="020F0502020204030204" pitchFamily="34" charset="0"/>
              </a:rPr>
              <a:t>wrap</a:t>
            </a:r>
            <a:r>
              <a:rPr lang="en-AU" dirty="0">
                <a:latin typeface="VAG Rounded Std Light" panose="020F0502020204020204" pitchFamily="34" charset="0"/>
                <a:cs typeface="Calibri" panose="020F0502020204030204" pitchFamily="34" charset="0"/>
              </a:rPr>
              <a:t> the jar with newspaper if using.</a:t>
            </a:r>
            <a:endParaRPr lang="en-US" dirty="0"/>
          </a:p>
          <a:p>
            <a:endParaRPr lang="en-US" sz="1600" dirty="0"/>
          </a:p>
        </p:txBody>
      </p:sp>
      <p:pic>
        <p:nvPicPr>
          <p:cNvPr id="14" name="Picture 13">
            <a:extLst>
              <a:ext uri="{FF2B5EF4-FFF2-40B4-BE49-F238E27FC236}">
                <a16:creationId xmlns:a16="http://schemas.microsoft.com/office/drawing/2014/main" id="{A4E3DB4A-591A-FC9B-4862-9918BA3F2790}"/>
              </a:ext>
            </a:extLst>
          </p:cNvPr>
          <p:cNvPicPr>
            <a:picLocks noChangeAspect="1"/>
          </p:cNvPicPr>
          <p:nvPr/>
        </p:nvPicPr>
        <p:blipFill>
          <a:blip r:embed="rId5"/>
          <a:stretch>
            <a:fillRect/>
          </a:stretch>
        </p:blipFill>
        <p:spPr>
          <a:xfrm>
            <a:off x="4574392" y="3157038"/>
            <a:ext cx="939800" cy="876300"/>
          </a:xfrm>
          <a:prstGeom prst="rect">
            <a:avLst/>
          </a:prstGeom>
        </p:spPr>
      </p:pic>
      <p:pic>
        <p:nvPicPr>
          <p:cNvPr id="18" name="Picture 17">
            <a:extLst>
              <a:ext uri="{FF2B5EF4-FFF2-40B4-BE49-F238E27FC236}">
                <a16:creationId xmlns:a16="http://schemas.microsoft.com/office/drawing/2014/main" id="{CCA09B4A-4A8F-90C6-116D-86CA4D9D81F0}"/>
              </a:ext>
            </a:extLst>
          </p:cNvPr>
          <p:cNvPicPr>
            <a:picLocks noChangeAspect="1"/>
          </p:cNvPicPr>
          <p:nvPr/>
        </p:nvPicPr>
        <p:blipFill>
          <a:blip r:embed="rId6"/>
          <a:stretch>
            <a:fillRect/>
          </a:stretch>
        </p:blipFill>
        <p:spPr>
          <a:xfrm>
            <a:off x="370296" y="4415056"/>
            <a:ext cx="939800" cy="876300"/>
          </a:xfrm>
          <a:prstGeom prst="rect">
            <a:avLst/>
          </a:prstGeom>
        </p:spPr>
      </p:pic>
      <p:sp>
        <p:nvSpPr>
          <p:cNvPr id="5" name="TextBox 4">
            <a:extLst>
              <a:ext uri="{FF2B5EF4-FFF2-40B4-BE49-F238E27FC236}">
                <a16:creationId xmlns:a16="http://schemas.microsoft.com/office/drawing/2014/main" id="{1AB12B2C-968D-C803-B6A9-B5553E642655}"/>
              </a:ext>
            </a:extLst>
          </p:cNvPr>
          <p:cNvSpPr txBox="1"/>
          <p:nvPr/>
        </p:nvSpPr>
        <p:spPr>
          <a:xfrm>
            <a:off x="4619541" y="4497744"/>
            <a:ext cx="4019488" cy="1323439"/>
          </a:xfrm>
          <a:prstGeom prst="rect">
            <a:avLst/>
          </a:prstGeom>
          <a:noFill/>
        </p:spPr>
        <p:txBody>
          <a:bodyPr wrap="square">
            <a:spAutoFit/>
          </a:bodyPr>
          <a:lstStyle/>
          <a:p>
            <a:pPr lvl="0"/>
            <a:r>
              <a:rPr lang="en-AU" sz="1600" b="1" dirty="0">
                <a:solidFill>
                  <a:srgbClr val="3AAD49"/>
                </a:solidFill>
                <a:latin typeface="VAG Rounded Std Light" panose="020F0502020204020204" pitchFamily="34" charset="0"/>
              </a:rPr>
              <a:t>Consider:</a:t>
            </a:r>
          </a:p>
          <a:p>
            <a:pPr marL="285750" lvl="0" indent="-285750">
              <a:buFont typeface="Arial" panose="020B0604020202020204" pitchFamily="34" charset="0"/>
              <a:buChar char="•"/>
            </a:pPr>
            <a:r>
              <a:rPr lang="en-AU" sz="1600" dirty="0">
                <a:latin typeface="VAG Rounded Std Light" panose="020F0502020204020204" pitchFamily="34" charset="0"/>
              </a:rPr>
              <a:t>What is the most effective way to collect data from this investigation?</a:t>
            </a:r>
          </a:p>
          <a:p>
            <a:pPr marL="285750" indent="-285750">
              <a:buFont typeface="Arial" panose="020B0604020202020204" pitchFamily="34" charset="0"/>
              <a:buChar char="•"/>
            </a:pPr>
            <a:r>
              <a:rPr lang="en-AU" sz="1600" dirty="0">
                <a:latin typeface="VAG Rounded Std Light" panose="020F0502020204020204" pitchFamily="34" charset="0"/>
              </a:rPr>
              <a:t>What results can we measure?</a:t>
            </a:r>
          </a:p>
          <a:p>
            <a:pPr marL="285750" lvl="0" indent="-285750">
              <a:buFont typeface="Arial" panose="020B0604020202020204" pitchFamily="34" charset="0"/>
              <a:buChar char="•"/>
            </a:pPr>
            <a:r>
              <a:rPr lang="en-AU" sz="1600" dirty="0">
                <a:latin typeface="VAG Rounded Std Light" panose="020F0502020204020204" pitchFamily="34" charset="0"/>
              </a:rPr>
              <a:t>How often should we measure? </a:t>
            </a:r>
          </a:p>
        </p:txBody>
      </p:sp>
      <p:pic>
        <p:nvPicPr>
          <p:cNvPr id="9" name="Picture 8">
            <a:extLst>
              <a:ext uri="{FF2B5EF4-FFF2-40B4-BE49-F238E27FC236}">
                <a16:creationId xmlns:a16="http://schemas.microsoft.com/office/drawing/2014/main" id="{BB188B4A-0E62-652B-F7B7-FAF606B809C6}"/>
              </a:ext>
            </a:extLst>
          </p:cNvPr>
          <p:cNvPicPr>
            <a:picLocks noChangeAspect="1"/>
          </p:cNvPicPr>
          <p:nvPr/>
        </p:nvPicPr>
        <p:blipFill>
          <a:blip r:embed="rId7"/>
          <a:stretch>
            <a:fillRect/>
          </a:stretch>
        </p:blipFill>
        <p:spPr>
          <a:xfrm>
            <a:off x="370296" y="3011574"/>
            <a:ext cx="939800" cy="876300"/>
          </a:xfrm>
          <a:prstGeom prst="rect">
            <a:avLst/>
          </a:prstGeom>
        </p:spPr>
      </p:pic>
      <p:pic>
        <p:nvPicPr>
          <p:cNvPr id="20" name="Picture 19">
            <a:extLst>
              <a:ext uri="{FF2B5EF4-FFF2-40B4-BE49-F238E27FC236}">
                <a16:creationId xmlns:a16="http://schemas.microsoft.com/office/drawing/2014/main" id="{3CA50723-A62E-36FF-8FE9-373F56C057FD}"/>
              </a:ext>
            </a:extLst>
          </p:cNvPr>
          <p:cNvPicPr>
            <a:picLocks noChangeAspect="1"/>
          </p:cNvPicPr>
          <p:nvPr/>
        </p:nvPicPr>
        <p:blipFill>
          <a:blip r:embed="rId8"/>
          <a:stretch>
            <a:fillRect/>
          </a:stretch>
        </p:blipFill>
        <p:spPr>
          <a:xfrm>
            <a:off x="4569532" y="1626498"/>
            <a:ext cx="939800" cy="876300"/>
          </a:xfrm>
          <a:prstGeom prst="rect">
            <a:avLst/>
          </a:prstGeom>
        </p:spPr>
      </p:pic>
      <p:pic>
        <p:nvPicPr>
          <p:cNvPr id="21" name="Picture 20">
            <a:extLst>
              <a:ext uri="{FF2B5EF4-FFF2-40B4-BE49-F238E27FC236}">
                <a16:creationId xmlns:a16="http://schemas.microsoft.com/office/drawing/2014/main" id="{99F710CE-1CC2-990F-CB1F-64AC0EA6FE45}"/>
              </a:ext>
            </a:extLst>
          </p:cNvPr>
          <p:cNvPicPr>
            <a:picLocks noChangeAspect="1"/>
          </p:cNvPicPr>
          <p:nvPr/>
        </p:nvPicPr>
        <p:blipFill>
          <a:blip r:embed="rId9"/>
          <a:stretch>
            <a:fillRect/>
          </a:stretch>
        </p:blipFill>
        <p:spPr>
          <a:xfrm>
            <a:off x="370296" y="1629657"/>
            <a:ext cx="939800" cy="876300"/>
          </a:xfrm>
          <a:prstGeom prst="rect">
            <a:avLst/>
          </a:prstGeom>
        </p:spPr>
      </p:pic>
      <p:pic>
        <p:nvPicPr>
          <p:cNvPr id="22" name="Picture 21" descr="A glass of water and a bag in a glass&#10;&#10;AI-generated content may be incorrect.">
            <a:extLst>
              <a:ext uri="{FF2B5EF4-FFF2-40B4-BE49-F238E27FC236}">
                <a16:creationId xmlns:a16="http://schemas.microsoft.com/office/drawing/2014/main" id="{10DFFD94-467A-ED59-0FB1-B43D1052316B}"/>
              </a:ext>
            </a:extLst>
          </p:cNvPr>
          <p:cNvPicPr>
            <a:picLocks noChangeAspect="1"/>
          </p:cNvPicPr>
          <p:nvPr/>
        </p:nvPicPr>
        <p:blipFill>
          <a:blip r:embed="rId10"/>
          <a:srcRect l="50000" r="6454"/>
          <a:stretch>
            <a:fillRect/>
          </a:stretch>
        </p:blipFill>
        <p:spPr>
          <a:xfrm>
            <a:off x="7845243" y="5048546"/>
            <a:ext cx="1097359" cy="1809454"/>
          </a:xfrm>
          <a:prstGeom prst="rect">
            <a:avLst/>
          </a:prstGeom>
        </p:spPr>
      </p:pic>
      <p:sp>
        <p:nvSpPr>
          <p:cNvPr id="41" name="TextBox 40">
            <a:extLst>
              <a:ext uri="{FF2B5EF4-FFF2-40B4-BE49-F238E27FC236}">
                <a16:creationId xmlns:a16="http://schemas.microsoft.com/office/drawing/2014/main" id="{F3D15381-9328-9434-73A8-B6CFF10288C9}"/>
              </a:ext>
            </a:extLst>
          </p:cNvPr>
          <p:cNvSpPr txBox="1"/>
          <p:nvPr/>
        </p:nvSpPr>
        <p:spPr>
          <a:xfrm>
            <a:off x="3460388" y="6089987"/>
            <a:ext cx="4350498" cy="437562"/>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a:lnSpc>
                <a:spcPct val="115000"/>
              </a:lnSpc>
              <a:spcBef>
                <a:spcPts val="1200"/>
              </a:spcBef>
              <a:spcAft>
                <a:spcPts val="1200"/>
              </a:spcAft>
              <a:buClr>
                <a:schemeClr val="dk1"/>
              </a:buClr>
              <a:buSzPts val="1100"/>
            </a:pPr>
            <a:r>
              <a:rPr lang="en-AU" b="1" dirty="0">
                <a:solidFill>
                  <a:schemeClr val="bg1"/>
                </a:solidFill>
                <a:latin typeface="VAG Rounded Std Thin" panose="020F0502020204020204" pitchFamily="34" charset="77"/>
                <a:ea typeface="Calibri"/>
                <a:cs typeface="Calibri"/>
                <a:sym typeface="Calibri"/>
              </a:rPr>
              <a:t>Let’s predict what we think will happen?</a:t>
            </a:r>
          </a:p>
        </p:txBody>
      </p:sp>
    </p:spTree>
    <p:extLst>
      <p:ext uri="{BB962C8B-B14F-4D97-AF65-F5344CB8AC3E}">
        <p14:creationId xmlns:p14="http://schemas.microsoft.com/office/powerpoint/2010/main" val="34074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DDC914B0-FFCF-063B-0D87-B69737C61679}"/>
              </a:ext>
            </a:extLst>
          </p:cNvPr>
          <p:cNvSpPr/>
          <p:nvPr/>
        </p:nvSpPr>
        <p:spPr>
          <a:xfrm>
            <a:off x="1" y="1137684"/>
            <a:ext cx="5624186" cy="5720313"/>
          </a:xfrm>
          <a:custGeom>
            <a:avLst/>
            <a:gdLst>
              <a:gd name="connsiteX0" fmla="*/ 0 w 3945698"/>
              <a:gd name="connsiteY0" fmla="*/ 0 h 5104355"/>
              <a:gd name="connsiteX1" fmla="*/ 2990800 w 3945698"/>
              <a:gd name="connsiteY1" fmla="*/ 0 h 5104355"/>
              <a:gd name="connsiteX2" fmla="*/ 3945698 w 3945698"/>
              <a:gd name="connsiteY2" fmla="*/ 954898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990800 w 3945698"/>
              <a:gd name="connsiteY1" fmla="*/ 0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607495 w 3945698"/>
              <a:gd name="connsiteY2" fmla="*/ 929846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104355"/>
              <a:gd name="connsiteX1" fmla="*/ 2377025 w 3945698"/>
              <a:gd name="connsiteY1" fmla="*/ 175364 h 5104355"/>
              <a:gd name="connsiteX2" fmla="*/ 3569917 w 3945698"/>
              <a:gd name="connsiteY2" fmla="*/ 1105210 h 5104355"/>
              <a:gd name="connsiteX3" fmla="*/ 3945698 w 3945698"/>
              <a:gd name="connsiteY3" fmla="*/ 5104355 h 5104355"/>
              <a:gd name="connsiteX4" fmla="*/ 0 w 3945698"/>
              <a:gd name="connsiteY4" fmla="*/ 5104355 h 5104355"/>
              <a:gd name="connsiteX5" fmla="*/ 0 w 3945698"/>
              <a:gd name="connsiteY5" fmla="*/ 0 h 5104355"/>
              <a:gd name="connsiteX0" fmla="*/ 0 w 3945698"/>
              <a:gd name="connsiteY0" fmla="*/ 0 h 5254668"/>
              <a:gd name="connsiteX1" fmla="*/ 2377025 w 3945698"/>
              <a:gd name="connsiteY1" fmla="*/ 32567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69917 w 3945698"/>
              <a:gd name="connsiteY2" fmla="*/ 1255523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594969 w 3945698"/>
              <a:gd name="connsiteY2" fmla="*/ 1455940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3945698"/>
              <a:gd name="connsiteY0" fmla="*/ 0 h 5254668"/>
              <a:gd name="connsiteX1" fmla="*/ 2364499 w 3945698"/>
              <a:gd name="connsiteY1" fmla="*/ 263047 h 5254668"/>
              <a:gd name="connsiteX2" fmla="*/ 3632547 w 3945698"/>
              <a:gd name="connsiteY2" fmla="*/ 1681408 h 5254668"/>
              <a:gd name="connsiteX3" fmla="*/ 3945698 w 3945698"/>
              <a:gd name="connsiteY3" fmla="*/ 5254668 h 5254668"/>
              <a:gd name="connsiteX4" fmla="*/ 0 w 3945698"/>
              <a:gd name="connsiteY4" fmla="*/ 5254668 h 5254668"/>
              <a:gd name="connsiteX5" fmla="*/ 0 w 394569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 name="connsiteX0" fmla="*/ 0 w 4070958"/>
              <a:gd name="connsiteY0" fmla="*/ 0 h 5254668"/>
              <a:gd name="connsiteX1" fmla="*/ 2364499 w 4070958"/>
              <a:gd name="connsiteY1" fmla="*/ 263047 h 5254668"/>
              <a:gd name="connsiteX2" fmla="*/ 3632547 w 4070958"/>
              <a:gd name="connsiteY2" fmla="*/ 1681408 h 5254668"/>
              <a:gd name="connsiteX3" fmla="*/ 4070958 w 4070958"/>
              <a:gd name="connsiteY3" fmla="*/ 5254668 h 5254668"/>
              <a:gd name="connsiteX4" fmla="*/ 0 w 4070958"/>
              <a:gd name="connsiteY4" fmla="*/ 5254668 h 5254668"/>
              <a:gd name="connsiteX5" fmla="*/ 0 w 4070958"/>
              <a:gd name="connsiteY5" fmla="*/ 0 h 52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958" h="5254668">
                <a:moveTo>
                  <a:pt x="0" y="0"/>
                </a:moveTo>
                <a:lnTo>
                  <a:pt x="2364499" y="263047"/>
                </a:lnTo>
                <a:cubicBezTo>
                  <a:pt x="3255130" y="375781"/>
                  <a:pt x="3532339" y="966142"/>
                  <a:pt x="3632547" y="1681408"/>
                </a:cubicBezTo>
                <a:cubicBezTo>
                  <a:pt x="3824613" y="2985229"/>
                  <a:pt x="3928996" y="3775483"/>
                  <a:pt x="4070958" y="5254668"/>
                </a:cubicBezTo>
                <a:lnTo>
                  <a:pt x="0" y="5254668"/>
                </a:lnTo>
                <a:lnTo>
                  <a:pt x="0" y="0"/>
                </a:lnTo>
                <a:close/>
              </a:path>
            </a:pathLst>
          </a:custGeom>
          <a:solidFill>
            <a:srgbClr val="41A152">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E5834-327F-2356-6D39-94FAC75177D5}"/>
              </a:ext>
            </a:extLst>
          </p:cNvPr>
          <p:cNvSpPr>
            <a:spLocks noGrp="1"/>
          </p:cNvSpPr>
          <p:nvPr>
            <p:ph type="title" idx="4294967295"/>
          </p:nvPr>
        </p:nvSpPr>
        <p:spPr>
          <a:xfrm>
            <a:off x="288000" y="216000"/>
            <a:ext cx="7886700" cy="817563"/>
          </a:xfrm>
        </p:spPr>
        <p:txBody>
          <a:bodyPr>
            <a:normAutofit/>
          </a:bodyPr>
          <a:lstStyle/>
          <a:p>
            <a:r>
              <a:rPr lang="en-US" sz="3600" dirty="0"/>
              <a:t>Looking at worms</a:t>
            </a:r>
          </a:p>
        </p:txBody>
      </p:sp>
      <p:sp>
        <p:nvSpPr>
          <p:cNvPr id="4" name="TextBox 3">
            <a:extLst>
              <a:ext uri="{FF2B5EF4-FFF2-40B4-BE49-F238E27FC236}">
                <a16:creationId xmlns:a16="http://schemas.microsoft.com/office/drawing/2014/main" id="{256CBED4-5F7E-5439-232B-3D2E914EFBB4}"/>
              </a:ext>
            </a:extLst>
          </p:cNvPr>
          <p:cNvSpPr txBox="1"/>
          <p:nvPr/>
        </p:nvSpPr>
        <p:spPr>
          <a:xfrm>
            <a:off x="328926" y="3084473"/>
            <a:ext cx="4256286" cy="803944"/>
          </a:xfrm>
          <a:prstGeom prst="rect">
            <a:avLst/>
          </a:prstGeom>
        </p:spPr>
        <p:txBody>
          <a:bodyPr vert="horz" lIns="91440" tIns="45720" rIns="91440" bIns="45720" rtlCol="0" anchor="ctr">
            <a:normAutofit/>
          </a:bodyPr>
          <a:lstStyle/>
          <a:p>
            <a:pPr defTabSz="914400">
              <a:lnSpc>
                <a:spcPct val="110000"/>
              </a:lnSpc>
              <a:spcAft>
                <a:spcPts val="600"/>
              </a:spcAft>
            </a:pPr>
            <a:r>
              <a:rPr lang="en-US" sz="1700" dirty="0">
                <a:solidFill>
                  <a:srgbClr val="0395D6"/>
                </a:solidFill>
                <a:latin typeface="VAG Rounded Std Light" panose="020F0502020204020204" pitchFamily="34" charset="0"/>
                <a:hlinkClick r:id="rId3">
                  <a:extLst>
                    <a:ext uri="{A12FA001-AC4F-418D-AE19-62706E023703}">
                      <ahyp:hlinkClr xmlns:ahyp="http://schemas.microsoft.com/office/drawing/2018/hyperlinkcolor" val="tx"/>
                    </a:ext>
                  </a:extLst>
                </a:hlinkClick>
              </a:rPr>
              <a:t>Worms Are Wonderful | Amazing Animals | Backyard Science | SciShow Kids - YouTube</a:t>
            </a:r>
            <a:endParaRPr lang="en-US" sz="1700" dirty="0">
              <a:solidFill>
                <a:srgbClr val="0395D6"/>
              </a:solidFill>
              <a:latin typeface="VAG Rounded Std Light" panose="020F0502020204020204" pitchFamily="34" charset="0"/>
            </a:endParaRPr>
          </a:p>
        </p:txBody>
      </p:sp>
      <p:sp>
        <p:nvSpPr>
          <p:cNvPr id="8" name="TextBox 7">
            <a:extLst>
              <a:ext uri="{FF2B5EF4-FFF2-40B4-BE49-F238E27FC236}">
                <a16:creationId xmlns:a16="http://schemas.microsoft.com/office/drawing/2014/main" id="{CBF5B656-1651-E8E6-A6BD-63F2F4A18125}"/>
              </a:ext>
            </a:extLst>
          </p:cNvPr>
          <p:cNvSpPr txBox="1"/>
          <p:nvPr/>
        </p:nvSpPr>
        <p:spPr>
          <a:xfrm>
            <a:off x="5479102" y="1419007"/>
            <a:ext cx="2956238" cy="2775119"/>
          </a:xfrm>
          <a:prstGeom prst="rect">
            <a:avLst/>
          </a:prstGeom>
          <a:noFill/>
        </p:spPr>
        <p:txBody>
          <a:bodyPr wrap="square" rtlCol="0">
            <a:spAutoFit/>
          </a:bodyPr>
          <a:lstStyle/>
          <a:p>
            <a:pPr>
              <a:lnSpc>
                <a:spcPts val="2380"/>
              </a:lnSpc>
              <a:spcAft>
                <a:spcPts val="600"/>
              </a:spcAft>
            </a:pPr>
            <a:r>
              <a:rPr lang="en-US" sz="2400" b="1" dirty="0">
                <a:solidFill>
                  <a:srgbClr val="3AAD49"/>
                </a:solidFill>
                <a:latin typeface="VAG Rounded Std Thin" panose="020F0502020204020204" pitchFamily="34" charset="77"/>
              </a:rPr>
              <a:t>Discussion questions</a:t>
            </a:r>
          </a:p>
          <a:p>
            <a:pPr marL="285750" indent="-285750">
              <a:spcAft>
                <a:spcPts val="700"/>
              </a:spcAft>
              <a:buFont typeface="Arial" panose="020B0604020202020204" pitchFamily="34" charset="0"/>
              <a:buChar char="•"/>
            </a:pPr>
            <a:r>
              <a:rPr lang="en-AU" dirty="0">
                <a:latin typeface="VAG Rounded Std Light" panose="020F0502020204020204" pitchFamily="34" charset="0"/>
              </a:rPr>
              <a:t>How do worms move?</a:t>
            </a:r>
          </a:p>
          <a:p>
            <a:pPr marL="285750" indent="-285750">
              <a:spcAft>
                <a:spcPts val="700"/>
              </a:spcAft>
              <a:buFont typeface="Arial" panose="020B0604020202020204" pitchFamily="34" charset="0"/>
              <a:buChar char="•"/>
            </a:pPr>
            <a:r>
              <a:rPr lang="en-AU" dirty="0">
                <a:latin typeface="VAG Rounded Std Light" panose="020F0502020204020204" pitchFamily="34" charset="0"/>
              </a:rPr>
              <a:t>How do worms breathe? </a:t>
            </a:r>
          </a:p>
          <a:p>
            <a:pPr marL="285750" indent="-285750">
              <a:spcAft>
                <a:spcPts val="700"/>
              </a:spcAft>
              <a:buFont typeface="Arial" panose="020B0604020202020204" pitchFamily="34" charset="0"/>
              <a:buChar char="•"/>
            </a:pPr>
            <a:r>
              <a:rPr lang="en-AU" dirty="0">
                <a:latin typeface="VAG Rounded Std Light" panose="020F0502020204020204" pitchFamily="34" charset="0"/>
              </a:rPr>
              <a:t>What do worms eat? </a:t>
            </a:r>
          </a:p>
          <a:p>
            <a:pPr marL="285750" indent="-285750">
              <a:spcAft>
                <a:spcPts val="700"/>
              </a:spcAft>
              <a:buFont typeface="Arial" panose="020B0604020202020204" pitchFamily="34" charset="0"/>
              <a:buChar char="•"/>
            </a:pPr>
            <a:r>
              <a:rPr lang="en-AU" dirty="0">
                <a:latin typeface="VAG Rounded Std Light" panose="020F0502020204020204" pitchFamily="34" charset="0"/>
              </a:rPr>
              <a:t>How much can a worm eat in a day? </a:t>
            </a:r>
          </a:p>
          <a:p>
            <a:pPr marL="285750" indent="-285750">
              <a:buFont typeface="Arial" panose="020B0604020202020204" pitchFamily="34" charset="0"/>
              <a:buChar char="•"/>
            </a:pPr>
            <a:r>
              <a:rPr lang="en-AU" dirty="0">
                <a:latin typeface="VAG Rounded Std Light" panose="020F0502020204020204" pitchFamily="34" charset="0"/>
              </a:rPr>
              <a:t>How do worms help improve the soil?  </a:t>
            </a:r>
          </a:p>
        </p:txBody>
      </p:sp>
      <p:pic>
        <p:nvPicPr>
          <p:cNvPr id="5" name="Online Media 4" descr="Worms Are Wonderful | Amazing Animals | Backyard Science | SciShow Kids">
            <a:hlinkClick r:id="" action="ppaction://media"/>
            <a:extLst>
              <a:ext uri="{FF2B5EF4-FFF2-40B4-BE49-F238E27FC236}">
                <a16:creationId xmlns:a16="http://schemas.microsoft.com/office/drawing/2014/main" id="{35119392-77F3-120A-E6BA-3A0CAFFF4C6B}"/>
              </a:ext>
            </a:extLst>
          </p:cNvPr>
          <p:cNvPicPr>
            <a:picLocks noRot="1" noChangeAspect="1"/>
          </p:cNvPicPr>
          <p:nvPr>
            <a:videoFile r:link="rId1"/>
          </p:nvPr>
        </p:nvPicPr>
        <p:blipFill>
          <a:blip r:embed="rId4"/>
          <a:stretch>
            <a:fillRect/>
          </a:stretch>
        </p:blipFill>
        <p:spPr>
          <a:xfrm>
            <a:off x="421524" y="4072273"/>
            <a:ext cx="3998367" cy="2259077"/>
          </a:xfrm>
          <a:prstGeom prst="rect">
            <a:avLst/>
          </a:prstGeom>
        </p:spPr>
      </p:pic>
      <p:sp>
        <p:nvSpPr>
          <p:cNvPr id="9" name="Title 1">
            <a:extLst>
              <a:ext uri="{FF2B5EF4-FFF2-40B4-BE49-F238E27FC236}">
                <a16:creationId xmlns:a16="http://schemas.microsoft.com/office/drawing/2014/main" id="{2605ED67-627F-EB0D-E0A2-665AA4150A79}"/>
              </a:ext>
            </a:extLst>
          </p:cNvPr>
          <p:cNvSpPr txBox="1">
            <a:spLocks/>
          </p:cNvSpPr>
          <p:nvPr/>
        </p:nvSpPr>
        <p:spPr>
          <a:xfrm>
            <a:off x="328926" y="1740046"/>
            <a:ext cx="3780085" cy="12287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bg1"/>
                </a:solidFill>
                <a:latin typeface="VAGRundschriftD" pitchFamily="2" charset="77"/>
                <a:ea typeface="+mj-ea"/>
                <a:cs typeface="+mj-cs"/>
              </a:defRPr>
            </a:lvl1pPr>
          </a:lstStyle>
          <a:p>
            <a:r>
              <a:rPr lang="en-US" sz="2400" b="1" dirty="0">
                <a:solidFill>
                  <a:schemeClr val="tx1"/>
                </a:solidFill>
                <a:latin typeface="VAG Rounded Std Thin" panose="020F0502020204020204" pitchFamily="34" charset="77"/>
              </a:rPr>
              <a:t>Let’s watch the video to learn some interesting facts about worms </a:t>
            </a:r>
          </a:p>
        </p:txBody>
      </p:sp>
      <p:sp>
        <p:nvSpPr>
          <p:cNvPr id="11" name="TextBox 10">
            <a:extLst>
              <a:ext uri="{FF2B5EF4-FFF2-40B4-BE49-F238E27FC236}">
                <a16:creationId xmlns:a16="http://schemas.microsoft.com/office/drawing/2014/main" id="{CCDAB66D-8273-38D7-BA5A-D09331EC6B4B}"/>
              </a:ext>
            </a:extLst>
          </p:cNvPr>
          <p:cNvSpPr txBox="1"/>
          <p:nvPr/>
        </p:nvSpPr>
        <p:spPr>
          <a:xfrm>
            <a:off x="4793561" y="4406000"/>
            <a:ext cx="2371171" cy="1883860"/>
          </a:xfrm>
          <a:prstGeom prst="roundRect">
            <a:avLst/>
          </a:prstGeom>
          <a:solidFill>
            <a:srgbClr val="3AAD49"/>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nSpc>
                <a:spcPts val="2260"/>
              </a:lnSpc>
            </a:pPr>
            <a:r>
              <a:rPr lang="en-AU" dirty="0">
                <a:latin typeface="VAG Rounded Std Light" panose="020F0502020204020204" pitchFamily="34" charset="0"/>
              </a:rPr>
              <a:t>While watching the video, keep in mind things you could add to your </a:t>
            </a:r>
            <a:r>
              <a:rPr lang="en-AU" i="1">
                <a:latin typeface="VAG Rounded Std Light" panose="020F0502020204020204" pitchFamily="34" charset="0"/>
              </a:rPr>
              <a:t>I see</a:t>
            </a:r>
            <a:r>
              <a:rPr lang="en-AU" i="1" dirty="0">
                <a:latin typeface="VAG Rounded Std Light" panose="020F0502020204020204" pitchFamily="34" charset="0"/>
              </a:rPr>
              <a:t>, </a:t>
            </a:r>
            <a:r>
              <a:rPr lang="en-AU" i="1">
                <a:latin typeface="VAG Rounded Std Light" panose="020F0502020204020204" pitchFamily="34" charset="0"/>
              </a:rPr>
              <a:t>I think</a:t>
            </a:r>
            <a:r>
              <a:rPr lang="en-AU" i="1" dirty="0">
                <a:latin typeface="VAG Rounded Std Light" panose="020F0502020204020204" pitchFamily="34" charset="0"/>
              </a:rPr>
              <a:t>, </a:t>
            </a:r>
            <a:r>
              <a:rPr lang="en-AU" i="1">
                <a:latin typeface="VAG Rounded Std Light" panose="020F0502020204020204" pitchFamily="34" charset="0"/>
              </a:rPr>
              <a:t>I wonder  </a:t>
            </a:r>
            <a:r>
              <a:rPr lang="en-AU">
                <a:latin typeface="VAG Rounded Std Light" panose="020F0502020204020204" pitchFamily="34" charset="0"/>
              </a:rPr>
              <a:t>worksheet</a:t>
            </a:r>
            <a:r>
              <a:rPr lang="en-AU" dirty="0">
                <a:latin typeface="VAG Rounded Std Light" panose="020F0502020204020204" pitchFamily="34" charset="0"/>
              </a:rPr>
              <a:t>.</a:t>
            </a:r>
          </a:p>
        </p:txBody>
      </p:sp>
      <p:pic>
        <p:nvPicPr>
          <p:cNvPr id="10" name="Picture 9" descr="A screenshot of a computer screen&#10;&#10;AI-generated content may be incorrect.">
            <a:extLst>
              <a:ext uri="{FF2B5EF4-FFF2-40B4-BE49-F238E27FC236}">
                <a16:creationId xmlns:a16="http://schemas.microsoft.com/office/drawing/2014/main" id="{ACBF420F-5A2B-56C3-0977-6CEBFE555607}"/>
              </a:ext>
            </a:extLst>
          </p:cNvPr>
          <p:cNvPicPr>
            <a:picLocks noChangeAspect="1"/>
          </p:cNvPicPr>
          <p:nvPr/>
        </p:nvPicPr>
        <p:blipFill>
          <a:blip r:embed="rId5"/>
          <a:stretch>
            <a:fillRect/>
          </a:stretch>
        </p:blipFill>
        <p:spPr>
          <a:xfrm>
            <a:off x="7332167" y="4308585"/>
            <a:ext cx="1453565" cy="2082943"/>
          </a:xfrm>
          <a:prstGeom prst="rect">
            <a:avLst/>
          </a:prstGeom>
        </p:spPr>
      </p:pic>
    </p:spTree>
    <p:extLst>
      <p:ext uri="{BB962C8B-B14F-4D97-AF65-F5344CB8AC3E}">
        <p14:creationId xmlns:p14="http://schemas.microsoft.com/office/powerpoint/2010/main" val="254189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9"/>
                                        </p:tgtEl>
                                        <p:attrNameLst>
                                          <p:attrName>style.visibility</p:attrName>
                                        </p:attrNameLst>
                                      </p:cBhvr>
                                      <p:to>
                                        <p:strVal val="visible"/>
                                      </p:to>
                                    </p:set>
                                    <p:animEffect transition="in" filter="fade">
                                      <p:cBhvr>
                                        <p:cTn id="9"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03F9-13AF-41A0-350B-3BEAAF1EEE7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96FC7563-5DA9-DF95-E346-873B159A915B}"/>
              </a:ext>
            </a:extLst>
          </p:cNvPr>
          <p:cNvSpPr/>
          <p:nvPr/>
        </p:nvSpPr>
        <p:spPr>
          <a:xfrm>
            <a:off x="0" y="5462008"/>
            <a:ext cx="9144000" cy="1418127"/>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60233A-D88D-B969-0A3A-3F6AB1DE65DA}"/>
              </a:ext>
            </a:extLst>
          </p:cNvPr>
          <p:cNvSpPr txBox="1"/>
          <p:nvPr/>
        </p:nvSpPr>
        <p:spPr>
          <a:xfrm>
            <a:off x="803049" y="1515262"/>
            <a:ext cx="3554160" cy="107238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DBD642EE-A0FB-85AE-A495-10E7010FF446}"/>
              </a:ext>
            </a:extLst>
          </p:cNvPr>
          <p:cNvSpPr>
            <a:spLocks noGrp="1"/>
          </p:cNvSpPr>
          <p:nvPr>
            <p:ph type="title"/>
          </p:nvPr>
        </p:nvSpPr>
        <p:spPr>
          <a:xfrm>
            <a:off x="288000" y="216000"/>
            <a:ext cx="7886700" cy="818216"/>
          </a:xfrm>
        </p:spPr>
        <p:txBody>
          <a:bodyPr/>
          <a:lstStyle/>
          <a:p>
            <a:r>
              <a:rPr lang="en-US" dirty="0"/>
              <a:t>Let’s record</a:t>
            </a:r>
          </a:p>
        </p:txBody>
      </p:sp>
      <p:pic>
        <p:nvPicPr>
          <p:cNvPr id="4" name="Graphic 3">
            <a:extLst>
              <a:ext uri="{FF2B5EF4-FFF2-40B4-BE49-F238E27FC236}">
                <a16:creationId xmlns:a16="http://schemas.microsoft.com/office/drawing/2014/main" id="{6BE104C7-ADFC-A7AC-5346-8C96FAC8AE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EC25BCC6-78D3-6AC7-5DA1-2BA507F1E058}"/>
              </a:ext>
            </a:extLst>
          </p:cNvPr>
          <p:cNvSpPr txBox="1"/>
          <p:nvPr/>
        </p:nvSpPr>
        <p:spPr>
          <a:xfrm>
            <a:off x="1400714" y="1581800"/>
            <a:ext cx="2970433" cy="923330"/>
          </a:xfrm>
          <a:prstGeom prst="rect">
            <a:avLst/>
          </a:prstGeom>
          <a:noFill/>
        </p:spPr>
        <p:txBody>
          <a:bodyPr wrap="square">
            <a:spAutoFit/>
          </a:bodyPr>
          <a:lstStyle/>
          <a:p>
            <a:pPr lvl="0">
              <a:lnSpc>
                <a:spcPct val="100000"/>
              </a:lnSpc>
            </a:pPr>
            <a:r>
              <a:rPr lang="en-AU" b="1" dirty="0">
                <a:solidFill>
                  <a:prstClr val="black"/>
                </a:solidFill>
                <a:latin typeface="VAG Rounded Std Light" panose="020F0502020204020204" pitchFamily="34" charset="0"/>
              </a:rPr>
              <a:t>Record</a:t>
            </a:r>
            <a:r>
              <a:rPr lang="en-AU" dirty="0">
                <a:solidFill>
                  <a:prstClr val="black"/>
                </a:solidFill>
                <a:latin typeface="VAG Rounded Std Light" panose="020F0502020204020204" pitchFamily="34" charset="0"/>
              </a:rPr>
              <a:t> the height and colour of the grass at regular intervals as it grows.</a:t>
            </a:r>
          </a:p>
        </p:txBody>
      </p:sp>
      <p:sp>
        <p:nvSpPr>
          <p:cNvPr id="13" name="TextBox 12">
            <a:extLst>
              <a:ext uri="{FF2B5EF4-FFF2-40B4-BE49-F238E27FC236}">
                <a16:creationId xmlns:a16="http://schemas.microsoft.com/office/drawing/2014/main" id="{ABFB1518-65E9-54A3-4723-1240D13C09BB}"/>
              </a:ext>
            </a:extLst>
          </p:cNvPr>
          <p:cNvSpPr txBox="1"/>
          <p:nvPr/>
        </p:nvSpPr>
        <p:spPr>
          <a:xfrm>
            <a:off x="990002" y="2740127"/>
            <a:ext cx="3367207" cy="102322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D18ACF79-39C6-0DFD-0957-5D15F5772920}"/>
              </a:ext>
            </a:extLst>
          </p:cNvPr>
          <p:cNvSpPr txBox="1"/>
          <p:nvPr/>
        </p:nvSpPr>
        <p:spPr>
          <a:xfrm>
            <a:off x="1422548" y="3060767"/>
            <a:ext cx="2848015" cy="369332"/>
          </a:xfrm>
          <a:prstGeom prst="rect">
            <a:avLst/>
          </a:prstGeom>
          <a:noFill/>
        </p:spPr>
        <p:txBody>
          <a:bodyPr wrap="square">
            <a:spAutoFit/>
          </a:bodyPr>
          <a:lstStyle/>
          <a:p>
            <a:r>
              <a:rPr lang="en-AU" b="1" dirty="0">
                <a:latin typeface="VAG Rounded Std Light" panose="020F0502020204020204" pitchFamily="34" charset="0"/>
              </a:rPr>
              <a:t>Graph</a:t>
            </a:r>
            <a:r>
              <a:rPr lang="en-AU" dirty="0">
                <a:latin typeface="VAG Rounded Std Light" panose="020F0502020204020204" pitchFamily="34" charset="0"/>
              </a:rPr>
              <a:t> your results. </a:t>
            </a:r>
            <a:endParaRPr lang="en-US" dirty="0">
              <a:latin typeface="VAG Rounded Std Light" panose="020F0502020204020204" pitchFamily="34" charset="0"/>
            </a:endParaRPr>
          </a:p>
        </p:txBody>
      </p:sp>
      <p:sp>
        <p:nvSpPr>
          <p:cNvPr id="18" name="TextBox 17">
            <a:extLst>
              <a:ext uri="{FF2B5EF4-FFF2-40B4-BE49-F238E27FC236}">
                <a16:creationId xmlns:a16="http://schemas.microsoft.com/office/drawing/2014/main" id="{EF61A5EF-DBEB-D46E-9889-C7C19C97FBA5}"/>
              </a:ext>
            </a:extLst>
          </p:cNvPr>
          <p:cNvSpPr txBox="1"/>
          <p:nvPr/>
        </p:nvSpPr>
        <p:spPr>
          <a:xfrm>
            <a:off x="824924" y="3911048"/>
            <a:ext cx="3532285" cy="1355732"/>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E09662A8-E58D-D630-831E-4BB08C707C2E}"/>
              </a:ext>
            </a:extLst>
          </p:cNvPr>
          <p:cNvSpPr txBox="1"/>
          <p:nvPr/>
        </p:nvSpPr>
        <p:spPr>
          <a:xfrm>
            <a:off x="1379392" y="4026793"/>
            <a:ext cx="2799416" cy="1200329"/>
          </a:xfrm>
          <a:prstGeom prst="rect">
            <a:avLst/>
          </a:prstGeom>
          <a:noFill/>
        </p:spPr>
        <p:txBody>
          <a:bodyPr wrap="square">
            <a:spAutoFit/>
          </a:bodyPr>
          <a:lstStyle/>
          <a:p>
            <a:r>
              <a:rPr lang="en-AU" b="1" dirty="0">
                <a:latin typeface="VAG Rounded Std Light" panose="020F0502020204020204" pitchFamily="34" charset="0"/>
              </a:rPr>
              <a:t>Analyse</a:t>
            </a:r>
            <a:r>
              <a:rPr lang="en-AU" dirty="0">
                <a:latin typeface="VAG Rounded Std Light" panose="020F0502020204020204" pitchFamily="34" charset="0"/>
              </a:rPr>
              <a:t> your findings and compare with other groups to determine what the results show. </a:t>
            </a:r>
            <a:endParaRPr lang="en-AU" dirty="0"/>
          </a:p>
        </p:txBody>
      </p:sp>
      <p:sp>
        <p:nvSpPr>
          <p:cNvPr id="26" name="TextBox 25">
            <a:extLst>
              <a:ext uri="{FF2B5EF4-FFF2-40B4-BE49-F238E27FC236}">
                <a16:creationId xmlns:a16="http://schemas.microsoft.com/office/drawing/2014/main" id="{DED7E7D4-A68F-11D2-E24F-D71246CB7684}"/>
              </a:ext>
            </a:extLst>
          </p:cNvPr>
          <p:cNvSpPr txBox="1"/>
          <p:nvPr/>
        </p:nvSpPr>
        <p:spPr>
          <a:xfrm>
            <a:off x="1315511" y="5530578"/>
            <a:ext cx="7785957" cy="1292662"/>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Use a digital device to take photos of the changes to the grassy heads and use these to create a visual record of any changes. </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Record your measurements and observations digitally through text, audio or video. </a:t>
            </a:r>
          </a:p>
          <a:p>
            <a:pPr marL="285750" indent="-285750">
              <a:buFont typeface="Arial" panose="020B0604020202020204" pitchFamily="34" charset="0"/>
              <a:buChar char="•"/>
            </a:pPr>
            <a:r>
              <a:rPr lang="en-AU" sz="1500" dirty="0">
                <a:solidFill>
                  <a:schemeClr val="bg1"/>
                </a:solidFill>
                <a:latin typeface="VAG Rounded Std Light" panose="020F0502020204020204" pitchFamily="34" charset="0"/>
                <a:cs typeface="Calibri" panose="020F0502020204030204" pitchFamily="34" charset="0"/>
              </a:rPr>
              <a:t>Combine these elements to complete a digital scientific report. </a:t>
            </a:r>
          </a:p>
        </p:txBody>
      </p:sp>
      <p:sp>
        <p:nvSpPr>
          <p:cNvPr id="5" name="TextBox 4">
            <a:extLst>
              <a:ext uri="{FF2B5EF4-FFF2-40B4-BE49-F238E27FC236}">
                <a16:creationId xmlns:a16="http://schemas.microsoft.com/office/drawing/2014/main" id="{E5821ECE-438B-F780-4DDA-4C0DF5EAEB6E}"/>
              </a:ext>
            </a:extLst>
          </p:cNvPr>
          <p:cNvSpPr txBox="1"/>
          <p:nvPr/>
        </p:nvSpPr>
        <p:spPr>
          <a:xfrm>
            <a:off x="4945604" y="1487305"/>
            <a:ext cx="2340677" cy="166264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91C77011-29AE-8B41-A544-5FAAB7AB3929}"/>
              </a:ext>
            </a:extLst>
          </p:cNvPr>
          <p:cNvSpPr txBox="1"/>
          <p:nvPr/>
        </p:nvSpPr>
        <p:spPr>
          <a:xfrm>
            <a:off x="5500071" y="1585708"/>
            <a:ext cx="1986619" cy="1477328"/>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Draw a conclusion </a:t>
            </a:r>
            <a:r>
              <a:rPr lang="en-AU" dirty="0">
                <a:latin typeface="VAG Rounded Std Light" panose="020F0502020204020204" pitchFamily="34" charset="0"/>
              </a:rPr>
              <a:t>to answer your investigation question.</a:t>
            </a:r>
          </a:p>
        </p:txBody>
      </p:sp>
      <p:pic>
        <p:nvPicPr>
          <p:cNvPr id="3" name="Picture 2">
            <a:extLst>
              <a:ext uri="{FF2B5EF4-FFF2-40B4-BE49-F238E27FC236}">
                <a16:creationId xmlns:a16="http://schemas.microsoft.com/office/drawing/2014/main" id="{1884A8F7-4A2A-A584-404F-3D1BFA9477CC}"/>
              </a:ext>
            </a:extLst>
          </p:cNvPr>
          <p:cNvPicPr>
            <a:picLocks noChangeAspect="1"/>
          </p:cNvPicPr>
          <p:nvPr/>
        </p:nvPicPr>
        <p:blipFill>
          <a:blip r:embed="rId5"/>
          <a:stretch>
            <a:fillRect/>
          </a:stretch>
        </p:blipFill>
        <p:spPr>
          <a:xfrm>
            <a:off x="394010" y="5645744"/>
            <a:ext cx="753471" cy="687542"/>
          </a:xfrm>
          <a:prstGeom prst="rect">
            <a:avLst/>
          </a:prstGeom>
        </p:spPr>
      </p:pic>
      <p:pic>
        <p:nvPicPr>
          <p:cNvPr id="16" name="Picture 15" descr="A chart with text and numbers&#10;&#10;AI-generated content may be incorrect.">
            <a:extLst>
              <a:ext uri="{FF2B5EF4-FFF2-40B4-BE49-F238E27FC236}">
                <a16:creationId xmlns:a16="http://schemas.microsoft.com/office/drawing/2014/main" id="{2521CB5F-860A-4069-E544-045EB3ADB485}"/>
              </a:ext>
            </a:extLst>
          </p:cNvPr>
          <p:cNvPicPr>
            <a:picLocks noChangeAspect="1"/>
          </p:cNvPicPr>
          <p:nvPr/>
        </p:nvPicPr>
        <p:blipFill>
          <a:blip r:embed="rId6"/>
          <a:stretch>
            <a:fillRect/>
          </a:stretch>
        </p:blipFill>
        <p:spPr>
          <a:xfrm>
            <a:off x="7415708" y="1502591"/>
            <a:ext cx="1356024" cy="1920744"/>
          </a:xfrm>
          <a:prstGeom prst="rect">
            <a:avLst/>
          </a:prstGeom>
        </p:spPr>
      </p:pic>
      <p:pic>
        <p:nvPicPr>
          <p:cNvPr id="17" name="Picture 16" descr="A screenshot of a cell phone&#10;&#10;AI-generated content may be incorrect.">
            <a:extLst>
              <a:ext uri="{FF2B5EF4-FFF2-40B4-BE49-F238E27FC236}">
                <a16:creationId xmlns:a16="http://schemas.microsoft.com/office/drawing/2014/main" id="{66693288-B0B0-0B61-854F-2E72353DF72F}"/>
              </a:ext>
            </a:extLst>
          </p:cNvPr>
          <p:cNvPicPr>
            <a:picLocks noChangeAspect="1"/>
          </p:cNvPicPr>
          <p:nvPr/>
        </p:nvPicPr>
        <p:blipFill>
          <a:blip r:embed="rId7"/>
          <a:stretch>
            <a:fillRect/>
          </a:stretch>
        </p:blipFill>
        <p:spPr>
          <a:xfrm>
            <a:off x="7412222" y="3456346"/>
            <a:ext cx="1359510" cy="1920745"/>
          </a:xfrm>
          <a:prstGeom prst="rect">
            <a:avLst/>
          </a:prstGeom>
        </p:spPr>
      </p:pic>
      <p:sp>
        <p:nvSpPr>
          <p:cNvPr id="22" name="TextBox 21">
            <a:extLst>
              <a:ext uri="{FF2B5EF4-FFF2-40B4-BE49-F238E27FC236}">
                <a16:creationId xmlns:a16="http://schemas.microsoft.com/office/drawing/2014/main" id="{7B04563A-15FF-B62A-2CE2-5BC79B04F8C7}"/>
              </a:ext>
            </a:extLst>
          </p:cNvPr>
          <p:cNvSpPr txBox="1"/>
          <p:nvPr/>
        </p:nvSpPr>
        <p:spPr>
          <a:xfrm>
            <a:off x="4945604" y="3316728"/>
            <a:ext cx="2340677" cy="118022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3" name="TextBox 22">
            <a:extLst>
              <a:ext uri="{FF2B5EF4-FFF2-40B4-BE49-F238E27FC236}">
                <a16:creationId xmlns:a16="http://schemas.microsoft.com/office/drawing/2014/main" id="{54D95AC9-15AC-CE2D-10D1-B0BA38531E25}"/>
              </a:ext>
            </a:extLst>
          </p:cNvPr>
          <p:cNvSpPr txBox="1"/>
          <p:nvPr/>
        </p:nvSpPr>
        <p:spPr>
          <a:xfrm>
            <a:off x="5500071" y="3415131"/>
            <a:ext cx="1767922" cy="923330"/>
          </a:xfrm>
          <a:prstGeom prst="rect">
            <a:avLst/>
          </a:prstGeom>
          <a:noFill/>
        </p:spPr>
        <p:txBody>
          <a:bodyPr wrap="square">
            <a:spAutoFit/>
          </a:bodyPr>
          <a:lstStyle/>
          <a:p>
            <a:pPr lvl="0">
              <a:lnSpc>
                <a:spcPct val="100000"/>
              </a:lnSpc>
            </a:pPr>
            <a:r>
              <a:rPr lang="en-AU" b="1" dirty="0">
                <a:latin typeface="VAG Rounded Std Light" panose="020F0502020204020204" pitchFamily="34" charset="0"/>
              </a:rPr>
              <a:t>Discuss</a:t>
            </a:r>
            <a:r>
              <a:rPr lang="en-AU" dirty="0">
                <a:latin typeface="VAG Rounded Std Light" panose="020F0502020204020204" pitchFamily="34" charset="0"/>
              </a:rPr>
              <a:t> your findings and conclusion. </a:t>
            </a:r>
            <a:endParaRPr lang="en-US" dirty="0">
              <a:latin typeface="VAG Rounded Std Light" panose="020F0502020204020204" pitchFamily="34" charset="0"/>
            </a:endParaRPr>
          </a:p>
        </p:txBody>
      </p:sp>
      <p:pic>
        <p:nvPicPr>
          <p:cNvPr id="25" name="Picture 24">
            <a:extLst>
              <a:ext uri="{FF2B5EF4-FFF2-40B4-BE49-F238E27FC236}">
                <a16:creationId xmlns:a16="http://schemas.microsoft.com/office/drawing/2014/main" id="{EA28551C-6431-1207-6E1A-E8DEF37B8FF0}"/>
              </a:ext>
            </a:extLst>
          </p:cNvPr>
          <p:cNvPicPr>
            <a:picLocks noChangeAspect="1"/>
          </p:cNvPicPr>
          <p:nvPr/>
        </p:nvPicPr>
        <p:blipFill>
          <a:blip r:embed="rId8"/>
          <a:stretch>
            <a:fillRect/>
          </a:stretch>
        </p:blipFill>
        <p:spPr>
          <a:xfrm>
            <a:off x="381991" y="1423383"/>
            <a:ext cx="939800" cy="876300"/>
          </a:xfrm>
          <a:prstGeom prst="rect">
            <a:avLst/>
          </a:prstGeom>
        </p:spPr>
      </p:pic>
      <p:pic>
        <p:nvPicPr>
          <p:cNvPr id="27" name="Picture 26">
            <a:extLst>
              <a:ext uri="{FF2B5EF4-FFF2-40B4-BE49-F238E27FC236}">
                <a16:creationId xmlns:a16="http://schemas.microsoft.com/office/drawing/2014/main" id="{5D4D1A3E-CC1A-ABCA-E3D5-58E4D169DF49}"/>
              </a:ext>
            </a:extLst>
          </p:cNvPr>
          <p:cNvPicPr>
            <a:picLocks noChangeAspect="1"/>
          </p:cNvPicPr>
          <p:nvPr/>
        </p:nvPicPr>
        <p:blipFill>
          <a:blip r:embed="rId9"/>
          <a:stretch>
            <a:fillRect/>
          </a:stretch>
        </p:blipFill>
        <p:spPr>
          <a:xfrm>
            <a:off x="4474609" y="1421955"/>
            <a:ext cx="939800" cy="876300"/>
          </a:xfrm>
          <a:prstGeom prst="rect">
            <a:avLst/>
          </a:prstGeom>
        </p:spPr>
      </p:pic>
      <p:pic>
        <p:nvPicPr>
          <p:cNvPr id="29" name="Picture 28">
            <a:extLst>
              <a:ext uri="{FF2B5EF4-FFF2-40B4-BE49-F238E27FC236}">
                <a16:creationId xmlns:a16="http://schemas.microsoft.com/office/drawing/2014/main" id="{070AC9EC-7C1F-9ED4-8177-221C63963911}"/>
              </a:ext>
            </a:extLst>
          </p:cNvPr>
          <p:cNvPicPr>
            <a:picLocks noChangeAspect="1"/>
          </p:cNvPicPr>
          <p:nvPr/>
        </p:nvPicPr>
        <p:blipFill>
          <a:blip r:embed="rId10"/>
          <a:stretch>
            <a:fillRect/>
          </a:stretch>
        </p:blipFill>
        <p:spPr>
          <a:xfrm>
            <a:off x="4473926" y="3232913"/>
            <a:ext cx="939800" cy="876300"/>
          </a:xfrm>
          <a:prstGeom prst="rect">
            <a:avLst/>
          </a:prstGeom>
        </p:spPr>
      </p:pic>
      <p:pic>
        <p:nvPicPr>
          <p:cNvPr id="30" name="Picture 29">
            <a:extLst>
              <a:ext uri="{FF2B5EF4-FFF2-40B4-BE49-F238E27FC236}">
                <a16:creationId xmlns:a16="http://schemas.microsoft.com/office/drawing/2014/main" id="{3B27B519-9464-3875-9B21-F37BF2D2F81C}"/>
              </a:ext>
            </a:extLst>
          </p:cNvPr>
          <p:cNvPicPr>
            <a:picLocks noChangeAspect="1"/>
          </p:cNvPicPr>
          <p:nvPr/>
        </p:nvPicPr>
        <p:blipFill>
          <a:blip r:embed="rId11"/>
          <a:stretch>
            <a:fillRect/>
          </a:stretch>
        </p:blipFill>
        <p:spPr>
          <a:xfrm>
            <a:off x="375711" y="3829329"/>
            <a:ext cx="939800" cy="876300"/>
          </a:xfrm>
          <a:prstGeom prst="rect">
            <a:avLst/>
          </a:prstGeom>
        </p:spPr>
      </p:pic>
      <p:pic>
        <p:nvPicPr>
          <p:cNvPr id="32" name="Picture 31">
            <a:extLst>
              <a:ext uri="{FF2B5EF4-FFF2-40B4-BE49-F238E27FC236}">
                <a16:creationId xmlns:a16="http://schemas.microsoft.com/office/drawing/2014/main" id="{98BBA299-2CCA-3A5C-024F-E4561A7229FF}"/>
              </a:ext>
            </a:extLst>
          </p:cNvPr>
          <p:cNvPicPr>
            <a:picLocks noChangeAspect="1"/>
          </p:cNvPicPr>
          <p:nvPr/>
        </p:nvPicPr>
        <p:blipFill>
          <a:blip r:embed="rId12"/>
          <a:stretch>
            <a:fillRect/>
          </a:stretch>
        </p:blipFill>
        <p:spPr>
          <a:xfrm>
            <a:off x="372268" y="2677386"/>
            <a:ext cx="939800" cy="876300"/>
          </a:xfrm>
          <a:prstGeom prst="rect">
            <a:avLst/>
          </a:prstGeom>
        </p:spPr>
      </p:pic>
    </p:spTree>
    <p:extLst>
      <p:ext uri="{BB962C8B-B14F-4D97-AF65-F5344CB8AC3E}">
        <p14:creationId xmlns:p14="http://schemas.microsoft.com/office/powerpoint/2010/main" val="39283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0519-12B4-BB64-41EF-8C0C5067730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BE9E3F8-8B71-509D-50BD-5ABE2F64D0E5}"/>
              </a:ext>
            </a:extLst>
          </p:cNvPr>
          <p:cNvSpPr txBox="1"/>
          <p:nvPr/>
        </p:nvSpPr>
        <p:spPr>
          <a:xfrm>
            <a:off x="362905" y="4552574"/>
            <a:ext cx="1980000" cy="176316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7" name="TextBox 6">
            <a:extLst>
              <a:ext uri="{FF2B5EF4-FFF2-40B4-BE49-F238E27FC236}">
                <a16:creationId xmlns:a16="http://schemas.microsoft.com/office/drawing/2014/main" id="{4903C421-723C-3BEA-D8BC-57E637AFD59D}"/>
              </a:ext>
            </a:extLst>
          </p:cNvPr>
          <p:cNvSpPr txBox="1"/>
          <p:nvPr/>
        </p:nvSpPr>
        <p:spPr>
          <a:xfrm>
            <a:off x="4681865" y="4561468"/>
            <a:ext cx="1980000" cy="176316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9" name="TextBox 8">
            <a:extLst>
              <a:ext uri="{FF2B5EF4-FFF2-40B4-BE49-F238E27FC236}">
                <a16:creationId xmlns:a16="http://schemas.microsoft.com/office/drawing/2014/main" id="{6D700906-913E-E58C-686A-34EEC94F49E7}"/>
              </a:ext>
            </a:extLst>
          </p:cNvPr>
          <p:cNvSpPr txBox="1"/>
          <p:nvPr/>
        </p:nvSpPr>
        <p:spPr>
          <a:xfrm>
            <a:off x="6841345" y="4552574"/>
            <a:ext cx="1980000" cy="177205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8" name="TextBox 17">
            <a:extLst>
              <a:ext uri="{FF2B5EF4-FFF2-40B4-BE49-F238E27FC236}">
                <a16:creationId xmlns:a16="http://schemas.microsoft.com/office/drawing/2014/main" id="{2FCC5E18-FA83-0FDA-E0BB-3D2645C80BCF}"/>
              </a:ext>
            </a:extLst>
          </p:cNvPr>
          <p:cNvSpPr txBox="1"/>
          <p:nvPr/>
        </p:nvSpPr>
        <p:spPr>
          <a:xfrm>
            <a:off x="2522385" y="4552575"/>
            <a:ext cx="1980000" cy="1763164"/>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8" name="TextBox 7">
            <a:extLst>
              <a:ext uri="{FF2B5EF4-FFF2-40B4-BE49-F238E27FC236}">
                <a16:creationId xmlns:a16="http://schemas.microsoft.com/office/drawing/2014/main" id="{0FE7627A-C1D7-E219-0AC3-A516EEFB9194}"/>
              </a:ext>
            </a:extLst>
          </p:cNvPr>
          <p:cNvSpPr txBox="1"/>
          <p:nvPr/>
        </p:nvSpPr>
        <p:spPr>
          <a:xfrm>
            <a:off x="352745" y="2231866"/>
            <a:ext cx="1980000" cy="1763165"/>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76E140E3-02C9-1A5D-41AA-CF22F7033A2A}"/>
              </a:ext>
            </a:extLst>
          </p:cNvPr>
          <p:cNvSpPr>
            <a:spLocks noGrp="1"/>
          </p:cNvSpPr>
          <p:nvPr>
            <p:ph type="title" idx="4294967295"/>
          </p:nvPr>
        </p:nvSpPr>
        <p:spPr>
          <a:xfrm>
            <a:off x="288000" y="288000"/>
            <a:ext cx="7886700" cy="817563"/>
          </a:xfrm>
        </p:spPr>
        <p:txBody>
          <a:bodyPr lIns="90000"/>
          <a:lstStyle/>
          <a:p>
            <a:r>
              <a:rPr lang="en-US" dirty="0"/>
              <a:t>Let’s discuss</a:t>
            </a:r>
          </a:p>
        </p:txBody>
      </p:sp>
      <p:pic>
        <p:nvPicPr>
          <p:cNvPr id="4" name="Graphic 3">
            <a:extLst>
              <a:ext uri="{FF2B5EF4-FFF2-40B4-BE49-F238E27FC236}">
                <a16:creationId xmlns:a16="http://schemas.microsoft.com/office/drawing/2014/main" id="{31BE8B2F-9EE2-B1D8-FC87-8AC65F4B3B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8" cy="1562408"/>
          </a:xfrm>
          <a:prstGeom prst="rect">
            <a:avLst/>
          </a:prstGeom>
        </p:spPr>
      </p:pic>
      <p:sp>
        <p:nvSpPr>
          <p:cNvPr id="10" name="TextBox 9">
            <a:extLst>
              <a:ext uri="{FF2B5EF4-FFF2-40B4-BE49-F238E27FC236}">
                <a16:creationId xmlns:a16="http://schemas.microsoft.com/office/drawing/2014/main" id="{62CF440D-31C3-2A35-3D77-1BC96B77B30A}"/>
              </a:ext>
            </a:extLst>
          </p:cNvPr>
          <p:cNvSpPr txBox="1"/>
          <p:nvPr/>
        </p:nvSpPr>
        <p:spPr>
          <a:xfrm>
            <a:off x="443150" y="2968409"/>
            <a:ext cx="1818149"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Which stocking head grew ‘hair’ the fastest? </a:t>
            </a:r>
          </a:p>
        </p:txBody>
      </p:sp>
      <p:sp>
        <p:nvSpPr>
          <p:cNvPr id="25" name="TextBox 24">
            <a:extLst>
              <a:ext uri="{FF2B5EF4-FFF2-40B4-BE49-F238E27FC236}">
                <a16:creationId xmlns:a16="http://schemas.microsoft.com/office/drawing/2014/main" id="{D9C2A1E0-2CAC-D0FE-28EA-EE7131F0919C}"/>
              </a:ext>
            </a:extLst>
          </p:cNvPr>
          <p:cNvSpPr txBox="1"/>
          <p:nvPr/>
        </p:nvSpPr>
        <p:spPr>
          <a:xfrm>
            <a:off x="6871778" y="5155367"/>
            <a:ext cx="1922135"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If you had your own garden, would you use worm leachate or castings on it? Why?</a:t>
            </a:r>
          </a:p>
        </p:txBody>
      </p:sp>
      <p:sp>
        <p:nvSpPr>
          <p:cNvPr id="23" name="TextBox 22">
            <a:extLst>
              <a:ext uri="{FF2B5EF4-FFF2-40B4-BE49-F238E27FC236}">
                <a16:creationId xmlns:a16="http://schemas.microsoft.com/office/drawing/2014/main" id="{6D1D197F-D306-E668-FCCF-7E5820332FCA}"/>
              </a:ext>
            </a:extLst>
          </p:cNvPr>
          <p:cNvSpPr txBox="1"/>
          <p:nvPr/>
        </p:nvSpPr>
        <p:spPr>
          <a:xfrm>
            <a:off x="4671705" y="2240760"/>
            <a:ext cx="1980000" cy="1754269"/>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6" name="TextBox 25">
            <a:extLst>
              <a:ext uri="{FF2B5EF4-FFF2-40B4-BE49-F238E27FC236}">
                <a16:creationId xmlns:a16="http://schemas.microsoft.com/office/drawing/2014/main" id="{3244283B-0B68-96D6-1B22-8DBF3D28715B}"/>
              </a:ext>
            </a:extLst>
          </p:cNvPr>
          <p:cNvSpPr txBox="1"/>
          <p:nvPr/>
        </p:nvSpPr>
        <p:spPr>
          <a:xfrm>
            <a:off x="4697239" y="2964561"/>
            <a:ext cx="1966341"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Did your findings match your predictions? Why/why not?</a:t>
            </a:r>
          </a:p>
        </p:txBody>
      </p:sp>
      <p:sp>
        <p:nvSpPr>
          <p:cNvPr id="29" name="TextBox 28">
            <a:extLst>
              <a:ext uri="{FF2B5EF4-FFF2-40B4-BE49-F238E27FC236}">
                <a16:creationId xmlns:a16="http://schemas.microsoft.com/office/drawing/2014/main" id="{129DBD21-E4AC-08EB-3C82-3D14549860CB}"/>
              </a:ext>
            </a:extLst>
          </p:cNvPr>
          <p:cNvSpPr txBox="1"/>
          <p:nvPr/>
        </p:nvSpPr>
        <p:spPr>
          <a:xfrm>
            <a:off x="6831185" y="2231866"/>
            <a:ext cx="1980000" cy="1710517"/>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30" name="TextBox 29">
            <a:extLst>
              <a:ext uri="{FF2B5EF4-FFF2-40B4-BE49-F238E27FC236}">
                <a16:creationId xmlns:a16="http://schemas.microsoft.com/office/drawing/2014/main" id="{EAFCDD68-A471-F577-E23A-E5C798F1CA2B}"/>
              </a:ext>
            </a:extLst>
          </p:cNvPr>
          <p:cNvSpPr txBox="1"/>
          <p:nvPr/>
        </p:nvSpPr>
        <p:spPr>
          <a:xfrm>
            <a:off x="343664" y="5071023"/>
            <a:ext cx="2017529" cy="1169551"/>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Do you think this was a fair experiment to test the effect of worm leachate and castings on plant growth?</a:t>
            </a:r>
          </a:p>
        </p:txBody>
      </p:sp>
      <p:sp>
        <p:nvSpPr>
          <p:cNvPr id="33" name="TextBox 32">
            <a:extLst>
              <a:ext uri="{FF2B5EF4-FFF2-40B4-BE49-F238E27FC236}">
                <a16:creationId xmlns:a16="http://schemas.microsoft.com/office/drawing/2014/main" id="{295F9A59-DCA1-0488-2563-E9CA72613921}"/>
              </a:ext>
            </a:extLst>
          </p:cNvPr>
          <p:cNvSpPr txBox="1"/>
          <p:nvPr/>
        </p:nvSpPr>
        <p:spPr>
          <a:xfrm>
            <a:off x="2656752" y="5155367"/>
            <a:ext cx="1704936"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Why are worms beneficial to have in a garden?</a:t>
            </a:r>
          </a:p>
        </p:txBody>
      </p:sp>
      <p:sp>
        <p:nvSpPr>
          <p:cNvPr id="35" name="TextBox 34">
            <a:extLst>
              <a:ext uri="{FF2B5EF4-FFF2-40B4-BE49-F238E27FC236}">
                <a16:creationId xmlns:a16="http://schemas.microsoft.com/office/drawing/2014/main" id="{4DA101C7-6BCC-6C16-2F87-8FF3C32571B5}"/>
              </a:ext>
            </a:extLst>
          </p:cNvPr>
          <p:cNvSpPr txBox="1"/>
          <p:nvPr/>
        </p:nvSpPr>
        <p:spPr>
          <a:xfrm>
            <a:off x="4732666" y="5155367"/>
            <a:ext cx="1884533" cy="738664"/>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What could we do with worm leachate and castings at school? </a:t>
            </a:r>
          </a:p>
        </p:txBody>
      </p:sp>
      <p:sp>
        <p:nvSpPr>
          <p:cNvPr id="5" name="TextBox 4">
            <a:extLst>
              <a:ext uri="{FF2B5EF4-FFF2-40B4-BE49-F238E27FC236}">
                <a16:creationId xmlns:a16="http://schemas.microsoft.com/office/drawing/2014/main" id="{E63EB72D-7608-430A-71C1-0B368D797467}"/>
              </a:ext>
            </a:extLst>
          </p:cNvPr>
          <p:cNvSpPr txBox="1"/>
          <p:nvPr/>
        </p:nvSpPr>
        <p:spPr>
          <a:xfrm>
            <a:off x="2512225" y="2231866"/>
            <a:ext cx="1980000" cy="1763163"/>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5" name="TextBox 14">
            <a:extLst>
              <a:ext uri="{FF2B5EF4-FFF2-40B4-BE49-F238E27FC236}">
                <a16:creationId xmlns:a16="http://schemas.microsoft.com/office/drawing/2014/main" id="{571CAD78-F705-642B-72EC-9C3F030766F6}"/>
              </a:ext>
            </a:extLst>
          </p:cNvPr>
          <p:cNvSpPr txBox="1"/>
          <p:nvPr/>
        </p:nvSpPr>
        <p:spPr>
          <a:xfrm>
            <a:off x="2729306" y="2985244"/>
            <a:ext cx="1528479" cy="523220"/>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Why do you think this is?</a:t>
            </a:r>
          </a:p>
        </p:txBody>
      </p:sp>
      <p:pic>
        <p:nvPicPr>
          <p:cNvPr id="13" name="Picture 12">
            <a:extLst>
              <a:ext uri="{FF2B5EF4-FFF2-40B4-BE49-F238E27FC236}">
                <a16:creationId xmlns:a16="http://schemas.microsoft.com/office/drawing/2014/main" id="{1B592440-3E9D-05E0-EBA3-52B2BF5A1A9E}"/>
              </a:ext>
            </a:extLst>
          </p:cNvPr>
          <p:cNvPicPr>
            <a:picLocks noChangeAspect="1"/>
          </p:cNvPicPr>
          <p:nvPr/>
        </p:nvPicPr>
        <p:blipFill>
          <a:blip r:embed="rId5"/>
          <a:stretch>
            <a:fillRect/>
          </a:stretch>
        </p:blipFill>
        <p:spPr>
          <a:xfrm>
            <a:off x="5224115" y="1894037"/>
            <a:ext cx="939800" cy="876300"/>
          </a:xfrm>
          <a:prstGeom prst="rect">
            <a:avLst/>
          </a:prstGeom>
        </p:spPr>
      </p:pic>
      <p:pic>
        <p:nvPicPr>
          <p:cNvPr id="14" name="Picture 13">
            <a:extLst>
              <a:ext uri="{FF2B5EF4-FFF2-40B4-BE49-F238E27FC236}">
                <a16:creationId xmlns:a16="http://schemas.microsoft.com/office/drawing/2014/main" id="{14575818-9107-0AD0-02C3-41FDD4998EB2}"/>
              </a:ext>
            </a:extLst>
          </p:cNvPr>
          <p:cNvPicPr>
            <a:picLocks noChangeAspect="1"/>
          </p:cNvPicPr>
          <p:nvPr/>
        </p:nvPicPr>
        <p:blipFill>
          <a:blip r:embed="rId6"/>
          <a:stretch>
            <a:fillRect/>
          </a:stretch>
        </p:blipFill>
        <p:spPr>
          <a:xfrm>
            <a:off x="930469" y="1894496"/>
            <a:ext cx="939800" cy="876300"/>
          </a:xfrm>
          <a:prstGeom prst="rect">
            <a:avLst/>
          </a:prstGeom>
        </p:spPr>
      </p:pic>
      <p:pic>
        <p:nvPicPr>
          <p:cNvPr id="19" name="Picture 18">
            <a:extLst>
              <a:ext uri="{FF2B5EF4-FFF2-40B4-BE49-F238E27FC236}">
                <a16:creationId xmlns:a16="http://schemas.microsoft.com/office/drawing/2014/main" id="{EE9726BE-CFA3-4181-1468-4DD79C4FE421}"/>
              </a:ext>
            </a:extLst>
          </p:cNvPr>
          <p:cNvPicPr>
            <a:picLocks noChangeAspect="1"/>
          </p:cNvPicPr>
          <p:nvPr/>
        </p:nvPicPr>
        <p:blipFill>
          <a:blip r:embed="rId7"/>
          <a:stretch>
            <a:fillRect/>
          </a:stretch>
        </p:blipFill>
        <p:spPr>
          <a:xfrm>
            <a:off x="7390974" y="4180103"/>
            <a:ext cx="939800" cy="876300"/>
          </a:xfrm>
          <a:prstGeom prst="rect">
            <a:avLst/>
          </a:prstGeom>
        </p:spPr>
      </p:pic>
      <p:pic>
        <p:nvPicPr>
          <p:cNvPr id="20" name="Picture 19">
            <a:extLst>
              <a:ext uri="{FF2B5EF4-FFF2-40B4-BE49-F238E27FC236}">
                <a16:creationId xmlns:a16="http://schemas.microsoft.com/office/drawing/2014/main" id="{6DBC3177-3B37-295F-5D1B-130BE07AE587}"/>
              </a:ext>
            </a:extLst>
          </p:cNvPr>
          <p:cNvPicPr>
            <a:picLocks noChangeAspect="1"/>
          </p:cNvPicPr>
          <p:nvPr/>
        </p:nvPicPr>
        <p:blipFill>
          <a:blip r:embed="rId8"/>
          <a:stretch>
            <a:fillRect/>
          </a:stretch>
        </p:blipFill>
        <p:spPr>
          <a:xfrm>
            <a:off x="7382849" y="1903160"/>
            <a:ext cx="939800" cy="876300"/>
          </a:xfrm>
          <a:prstGeom prst="rect">
            <a:avLst/>
          </a:prstGeom>
        </p:spPr>
      </p:pic>
      <p:pic>
        <p:nvPicPr>
          <p:cNvPr id="32" name="Picture 31">
            <a:extLst>
              <a:ext uri="{FF2B5EF4-FFF2-40B4-BE49-F238E27FC236}">
                <a16:creationId xmlns:a16="http://schemas.microsoft.com/office/drawing/2014/main" id="{6A373C32-D429-95E6-F342-16AFB97CAC6A}"/>
              </a:ext>
            </a:extLst>
          </p:cNvPr>
          <p:cNvPicPr>
            <a:picLocks noChangeAspect="1"/>
          </p:cNvPicPr>
          <p:nvPr/>
        </p:nvPicPr>
        <p:blipFill>
          <a:blip r:embed="rId9"/>
          <a:stretch>
            <a:fillRect/>
          </a:stretch>
        </p:blipFill>
        <p:spPr>
          <a:xfrm>
            <a:off x="3065381" y="4187450"/>
            <a:ext cx="939800" cy="876300"/>
          </a:xfrm>
          <a:prstGeom prst="rect">
            <a:avLst/>
          </a:prstGeom>
        </p:spPr>
      </p:pic>
      <p:pic>
        <p:nvPicPr>
          <p:cNvPr id="11" name="Picture 10">
            <a:extLst>
              <a:ext uri="{FF2B5EF4-FFF2-40B4-BE49-F238E27FC236}">
                <a16:creationId xmlns:a16="http://schemas.microsoft.com/office/drawing/2014/main" id="{40C2B80B-ADD7-7B10-693E-178243A58042}"/>
              </a:ext>
            </a:extLst>
          </p:cNvPr>
          <p:cNvPicPr>
            <a:picLocks noChangeAspect="1"/>
          </p:cNvPicPr>
          <p:nvPr/>
        </p:nvPicPr>
        <p:blipFill>
          <a:blip r:embed="rId10"/>
          <a:stretch>
            <a:fillRect/>
          </a:stretch>
        </p:blipFill>
        <p:spPr>
          <a:xfrm>
            <a:off x="896721" y="4180103"/>
            <a:ext cx="939800" cy="876300"/>
          </a:xfrm>
          <a:prstGeom prst="rect">
            <a:avLst/>
          </a:prstGeom>
        </p:spPr>
      </p:pic>
      <p:pic>
        <p:nvPicPr>
          <p:cNvPr id="12" name="Picture 11">
            <a:extLst>
              <a:ext uri="{FF2B5EF4-FFF2-40B4-BE49-F238E27FC236}">
                <a16:creationId xmlns:a16="http://schemas.microsoft.com/office/drawing/2014/main" id="{9B11B890-0EF2-2383-60D3-A30551CC9C7C}"/>
              </a:ext>
            </a:extLst>
          </p:cNvPr>
          <p:cNvPicPr>
            <a:picLocks noChangeAspect="1"/>
          </p:cNvPicPr>
          <p:nvPr/>
        </p:nvPicPr>
        <p:blipFill>
          <a:blip r:embed="rId11"/>
          <a:stretch>
            <a:fillRect/>
          </a:stretch>
        </p:blipFill>
        <p:spPr>
          <a:xfrm>
            <a:off x="5224115" y="4187450"/>
            <a:ext cx="939800" cy="876300"/>
          </a:xfrm>
          <a:prstGeom prst="rect">
            <a:avLst/>
          </a:prstGeom>
        </p:spPr>
      </p:pic>
      <p:sp>
        <p:nvSpPr>
          <p:cNvPr id="16" name="TextBox 15">
            <a:extLst>
              <a:ext uri="{FF2B5EF4-FFF2-40B4-BE49-F238E27FC236}">
                <a16:creationId xmlns:a16="http://schemas.microsoft.com/office/drawing/2014/main" id="{5ACC494C-E9F2-D7E5-9EBB-01F0415C347B}"/>
              </a:ext>
            </a:extLst>
          </p:cNvPr>
          <p:cNvSpPr txBox="1"/>
          <p:nvPr/>
        </p:nvSpPr>
        <p:spPr>
          <a:xfrm>
            <a:off x="6822922" y="2860688"/>
            <a:ext cx="1966341" cy="954107"/>
          </a:xfrm>
          <a:prstGeom prst="rect">
            <a:avLst/>
          </a:prstGeom>
          <a:noFill/>
        </p:spPr>
        <p:txBody>
          <a:bodyPr wrap="square">
            <a:spAutoFit/>
          </a:bodyPr>
          <a:lstStyle/>
          <a:p>
            <a:pPr lvl="0" algn="ctr">
              <a:lnSpc>
                <a:spcPct val="100000"/>
              </a:lnSpc>
            </a:pPr>
            <a:r>
              <a:rPr lang="en-US" sz="1400" dirty="0">
                <a:latin typeface="VAG Rounded Std Light" panose="020F0502020204020204" pitchFamily="34" charset="0"/>
              </a:rPr>
              <a:t>What does this tell us about the effect of worm leachate and castings on plants?</a:t>
            </a:r>
          </a:p>
        </p:txBody>
      </p:sp>
      <p:pic>
        <p:nvPicPr>
          <p:cNvPr id="17" name="Picture 16">
            <a:extLst>
              <a:ext uri="{FF2B5EF4-FFF2-40B4-BE49-F238E27FC236}">
                <a16:creationId xmlns:a16="http://schemas.microsoft.com/office/drawing/2014/main" id="{4B3FE402-F0F4-DA4A-A5FC-98459538381E}"/>
              </a:ext>
            </a:extLst>
          </p:cNvPr>
          <p:cNvPicPr>
            <a:picLocks noChangeAspect="1"/>
          </p:cNvPicPr>
          <p:nvPr/>
        </p:nvPicPr>
        <p:blipFill>
          <a:blip r:embed="rId12"/>
          <a:stretch>
            <a:fillRect/>
          </a:stretch>
        </p:blipFill>
        <p:spPr>
          <a:xfrm>
            <a:off x="3059391" y="1894037"/>
            <a:ext cx="939800" cy="876300"/>
          </a:xfrm>
          <a:prstGeom prst="rect">
            <a:avLst/>
          </a:prstGeom>
        </p:spPr>
      </p:pic>
    </p:spTree>
    <p:extLst>
      <p:ext uri="{BB962C8B-B14F-4D97-AF65-F5344CB8AC3E}">
        <p14:creationId xmlns:p14="http://schemas.microsoft.com/office/powerpoint/2010/main" val="39933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90EE-76C1-3A61-CCC0-5CC590F15959}"/>
              </a:ext>
            </a:extLst>
          </p:cNvPr>
          <p:cNvSpPr txBox="1">
            <a:spLocks/>
          </p:cNvSpPr>
          <p:nvPr/>
        </p:nvSpPr>
        <p:spPr>
          <a:xfrm>
            <a:off x="617883" y="435575"/>
            <a:ext cx="1572290" cy="878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a:lstStyle>
          <a:p>
            <a:r>
              <a:rPr lang="en-US" sz="4000" dirty="0">
                <a:solidFill>
                  <a:srgbClr val="41A152"/>
                </a:solidFill>
              </a:rPr>
              <a:t>Living</a:t>
            </a:r>
            <a:endParaRPr lang="en-AU" sz="4000" dirty="0">
              <a:solidFill>
                <a:srgbClr val="41A152"/>
              </a:solidFill>
            </a:endParaRPr>
          </a:p>
        </p:txBody>
      </p:sp>
      <p:sp>
        <p:nvSpPr>
          <p:cNvPr id="6" name="Title 1">
            <a:extLst>
              <a:ext uri="{FF2B5EF4-FFF2-40B4-BE49-F238E27FC236}">
                <a16:creationId xmlns:a16="http://schemas.microsoft.com/office/drawing/2014/main" id="{528C37B7-560F-CDA9-2EAE-14FF3BEBAAC4}"/>
              </a:ext>
            </a:extLst>
          </p:cNvPr>
          <p:cNvSpPr txBox="1">
            <a:spLocks/>
          </p:cNvSpPr>
          <p:nvPr/>
        </p:nvSpPr>
        <p:spPr>
          <a:xfrm>
            <a:off x="6076065" y="435575"/>
            <a:ext cx="2972242" cy="878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a:lstStyle>
          <a:p>
            <a:r>
              <a:rPr lang="en-US" sz="4000" dirty="0">
                <a:solidFill>
                  <a:srgbClr val="41A152"/>
                </a:solidFill>
              </a:rPr>
              <a:t>Once-living</a:t>
            </a:r>
            <a:r>
              <a:rPr lang="en-US" dirty="0">
                <a:solidFill>
                  <a:srgbClr val="41A152"/>
                </a:solidFill>
              </a:rPr>
              <a:t> </a:t>
            </a:r>
            <a:endParaRPr lang="en-AU" dirty="0">
              <a:solidFill>
                <a:srgbClr val="41A152"/>
              </a:solidFill>
            </a:endParaRPr>
          </a:p>
        </p:txBody>
      </p:sp>
      <p:sp>
        <p:nvSpPr>
          <p:cNvPr id="7" name="Title 1">
            <a:extLst>
              <a:ext uri="{FF2B5EF4-FFF2-40B4-BE49-F238E27FC236}">
                <a16:creationId xmlns:a16="http://schemas.microsoft.com/office/drawing/2014/main" id="{CBAEACE2-CC7C-CF51-185D-82980A7DBE2A}"/>
              </a:ext>
            </a:extLst>
          </p:cNvPr>
          <p:cNvSpPr txBox="1">
            <a:spLocks/>
          </p:cNvSpPr>
          <p:nvPr/>
        </p:nvSpPr>
        <p:spPr>
          <a:xfrm>
            <a:off x="3146331" y="435575"/>
            <a:ext cx="2660354" cy="8788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a:lstStyle>
          <a:p>
            <a:r>
              <a:rPr lang="en-US" sz="4000" dirty="0">
                <a:solidFill>
                  <a:srgbClr val="41A152"/>
                </a:solidFill>
              </a:rPr>
              <a:t>Non-living</a:t>
            </a:r>
            <a:endParaRPr lang="en-AU" sz="4000" dirty="0">
              <a:solidFill>
                <a:srgbClr val="41A152"/>
              </a:solidFill>
            </a:endParaRPr>
          </a:p>
        </p:txBody>
      </p:sp>
      <p:pic>
        <p:nvPicPr>
          <p:cNvPr id="11" name="Picture 10" descr="A dog sitting in the grass&#10;&#10;AI-generated content may be incorrect.">
            <a:extLst>
              <a:ext uri="{FF2B5EF4-FFF2-40B4-BE49-F238E27FC236}">
                <a16:creationId xmlns:a16="http://schemas.microsoft.com/office/drawing/2014/main" id="{31238EC7-9201-0DDA-034C-109AE5147684}"/>
              </a:ext>
            </a:extLst>
          </p:cNvPr>
          <p:cNvPicPr>
            <a:picLocks noChangeAspect="1"/>
          </p:cNvPicPr>
          <p:nvPr/>
        </p:nvPicPr>
        <p:blipFill>
          <a:blip r:embed="rId3"/>
          <a:stretch>
            <a:fillRect/>
          </a:stretch>
        </p:blipFill>
        <p:spPr>
          <a:xfrm>
            <a:off x="7616364" y="5647984"/>
            <a:ext cx="1240359" cy="980420"/>
          </a:xfrm>
          <a:prstGeom prst="rect">
            <a:avLst/>
          </a:prstGeom>
        </p:spPr>
      </p:pic>
      <p:pic>
        <p:nvPicPr>
          <p:cNvPr id="13" name="Picture 12" descr="A close-up of red flowers&#10;&#10;AI-generated content may be incorrect.">
            <a:extLst>
              <a:ext uri="{FF2B5EF4-FFF2-40B4-BE49-F238E27FC236}">
                <a16:creationId xmlns:a16="http://schemas.microsoft.com/office/drawing/2014/main" id="{47BD0696-E5C8-B7AF-8F6A-5AE6E25B0741}"/>
              </a:ext>
            </a:extLst>
          </p:cNvPr>
          <p:cNvPicPr>
            <a:picLocks noChangeAspect="1"/>
          </p:cNvPicPr>
          <p:nvPr/>
        </p:nvPicPr>
        <p:blipFill>
          <a:blip r:embed="rId4"/>
          <a:stretch>
            <a:fillRect/>
          </a:stretch>
        </p:blipFill>
        <p:spPr>
          <a:xfrm>
            <a:off x="1757221" y="5662367"/>
            <a:ext cx="1299732" cy="966537"/>
          </a:xfrm>
          <a:prstGeom prst="rect">
            <a:avLst/>
          </a:prstGeom>
        </p:spPr>
      </p:pic>
      <p:pic>
        <p:nvPicPr>
          <p:cNvPr id="15" name="Picture 14" descr="A worm on the ground&#10;&#10;AI-generated content may be incorrect.">
            <a:extLst>
              <a:ext uri="{FF2B5EF4-FFF2-40B4-BE49-F238E27FC236}">
                <a16:creationId xmlns:a16="http://schemas.microsoft.com/office/drawing/2014/main" id="{DB619B2B-7BE4-D2C0-695D-E8BBD8F9E825}"/>
              </a:ext>
            </a:extLst>
          </p:cNvPr>
          <p:cNvPicPr>
            <a:picLocks noChangeAspect="1"/>
          </p:cNvPicPr>
          <p:nvPr/>
        </p:nvPicPr>
        <p:blipFill>
          <a:blip r:embed="rId5"/>
          <a:srcRect t="8854"/>
          <a:stretch>
            <a:fillRect/>
          </a:stretch>
        </p:blipFill>
        <p:spPr>
          <a:xfrm>
            <a:off x="1768587" y="4383034"/>
            <a:ext cx="1299731" cy="1184648"/>
          </a:xfrm>
          <a:prstGeom prst="rect">
            <a:avLst/>
          </a:prstGeom>
        </p:spPr>
      </p:pic>
      <p:pic>
        <p:nvPicPr>
          <p:cNvPr id="17" name="Picture 16" descr="A fossilized shell on a rock&#10;&#10;AI-generated content may be incorrect.">
            <a:extLst>
              <a:ext uri="{FF2B5EF4-FFF2-40B4-BE49-F238E27FC236}">
                <a16:creationId xmlns:a16="http://schemas.microsoft.com/office/drawing/2014/main" id="{00386D5B-AD6A-9CAE-9795-FF1DC91C8AA3}"/>
              </a:ext>
            </a:extLst>
          </p:cNvPr>
          <p:cNvPicPr>
            <a:picLocks noChangeAspect="1"/>
          </p:cNvPicPr>
          <p:nvPr/>
        </p:nvPicPr>
        <p:blipFill>
          <a:blip r:embed="rId6"/>
          <a:stretch>
            <a:fillRect/>
          </a:stretch>
        </p:blipFill>
        <p:spPr>
          <a:xfrm>
            <a:off x="316357" y="4380328"/>
            <a:ext cx="1192438" cy="1187354"/>
          </a:xfrm>
          <a:prstGeom prst="rect">
            <a:avLst/>
          </a:prstGeom>
        </p:spPr>
      </p:pic>
      <p:pic>
        <p:nvPicPr>
          <p:cNvPr id="21" name="Picture 20" descr="A skull on the ground&#10;&#10;AI-generated content may be incorrect.">
            <a:extLst>
              <a:ext uri="{FF2B5EF4-FFF2-40B4-BE49-F238E27FC236}">
                <a16:creationId xmlns:a16="http://schemas.microsoft.com/office/drawing/2014/main" id="{7D59476D-FC99-C4EC-CA71-DE0D7B466234}"/>
              </a:ext>
            </a:extLst>
          </p:cNvPr>
          <p:cNvPicPr>
            <a:picLocks noChangeAspect="1"/>
          </p:cNvPicPr>
          <p:nvPr/>
        </p:nvPicPr>
        <p:blipFill>
          <a:blip r:embed="rId7"/>
          <a:stretch>
            <a:fillRect/>
          </a:stretch>
        </p:blipFill>
        <p:spPr>
          <a:xfrm>
            <a:off x="6204146" y="5647984"/>
            <a:ext cx="1224333" cy="995301"/>
          </a:xfrm>
          <a:prstGeom prst="rect">
            <a:avLst/>
          </a:prstGeom>
        </p:spPr>
      </p:pic>
      <p:pic>
        <p:nvPicPr>
          <p:cNvPr id="23" name="Picture 22" descr="A red car on a road&#10;&#10;AI-generated content may be incorrect.">
            <a:extLst>
              <a:ext uri="{FF2B5EF4-FFF2-40B4-BE49-F238E27FC236}">
                <a16:creationId xmlns:a16="http://schemas.microsoft.com/office/drawing/2014/main" id="{DB03AE82-13F0-FA9A-92B1-014877335BF3}"/>
              </a:ext>
            </a:extLst>
          </p:cNvPr>
          <p:cNvPicPr>
            <a:picLocks noChangeAspect="1"/>
          </p:cNvPicPr>
          <p:nvPr/>
        </p:nvPicPr>
        <p:blipFill>
          <a:blip r:embed="rId8"/>
          <a:stretch>
            <a:fillRect/>
          </a:stretch>
        </p:blipFill>
        <p:spPr>
          <a:xfrm>
            <a:off x="312475" y="5662368"/>
            <a:ext cx="1177713" cy="966537"/>
          </a:xfrm>
          <a:prstGeom prst="rect">
            <a:avLst/>
          </a:prstGeom>
        </p:spPr>
      </p:pic>
      <p:pic>
        <p:nvPicPr>
          <p:cNvPr id="25" name="Picture 24" descr="A rock on the ground&#10;&#10;AI-generated content may be incorrect.">
            <a:extLst>
              <a:ext uri="{FF2B5EF4-FFF2-40B4-BE49-F238E27FC236}">
                <a16:creationId xmlns:a16="http://schemas.microsoft.com/office/drawing/2014/main" id="{0881D7F8-C065-0408-2954-E1BD4009907A}"/>
              </a:ext>
            </a:extLst>
          </p:cNvPr>
          <p:cNvPicPr>
            <a:picLocks noChangeAspect="1"/>
          </p:cNvPicPr>
          <p:nvPr/>
        </p:nvPicPr>
        <p:blipFill>
          <a:blip r:embed="rId9"/>
          <a:stretch>
            <a:fillRect/>
          </a:stretch>
        </p:blipFill>
        <p:spPr>
          <a:xfrm>
            <a:off x="3339545" y="5662367"/>
            <a:ext cx="1199465" cy="995301"/>
          </a:xfrm>
          <a:prstGeom prst="rect">
            <a:avLst/>
          </a:prstGeom>
        </p:spPr>
      </p:pic>
      <p:pic>
        <p:nvPicPr>
          <p:cNvPr id="27" name="Picture 26" descr="A feather on a wood surface&#10;&#10;AI-generated content may be incorrect.">
            <a:extLst>
              <a:ext uri="{FF2B5EF4-FFF2-40B4-BE49-F238E27FC236}">
                <a16:creationId xmlns:a16="http://schemas.microsoft.com/office/drawing/2014/main" id="{9A9A7E7F-CE9A-0B81-179A-3B812DBFB4DD}"/>
              </a:ext>
            </a:extLst>
          </p:cNvPr>
          <p:cNvPicPr>
            <a:picLocks noChangeAspect="1"/>
          </p:cNvPicPr>
          <p:nvPr/>
        </p:nvPicPr>
        <p:blipFill>
          <a:blip r:embed="rId10"/>
          <a:stretch>
            <a:fillRect/>
          </a:stretch>
        </p:blipFill>
        <p:spPr>
          <a:xfrm>
            <a:off x="6204146" y="4380328"/>
            <a:ext cx="1187121" cy="1184648"/>
          </a:xfrm>
          <a:prstGeom prst="rect">
            <a:avLst/>
          </a:prstGeom>
        </p:spPr>
      </p:pic>
      <p:pic>
        <p:nvPicPr>
          <p:cNvPr id="29" name="Picture 28" descr="A stack of logs with rings&#10;&#10;AI-generated content may be incorrect.">
            <a:extLst>
              <a:ext uri="{FF2B5EF4-FFF2-40B4-BE49-F238E27FC236}">
                <a16:creationId xmlns:a16="http://schemas.microsoft.com/office/drawing/2014/main" id="{8B5B50DA-6F6A-A578-49C3-1BA41117D8DE}"/>
              </a:ext>
            </a:extLst>
          </p:cNvPr>
          <p:cNvPicPr>
            <a:picLocks noChangeAspect="1"/>
          </p:cNvPicPr>
          <p:nvPr/>
        </p:nvPicPr>
        <p:blipFill>
          <a:blip r:embed="rId11"/>
          <a:stretch>
            <a:fillRect/>
          </a:stretch>
        </p:blipFill>
        <p:spPr>
          <a:xfrm>
            <a:off x="3356861" y="4383034"/>
            <a:ext cx="1182149" cy="1184648"/>
          </a:xfrm>
          <a:prstGeom prst="rect">
            <a:avLst/>
          </a:prstGeom>
        </p:spPr>
      </p:pic>
      <p:pic>
        <p:nvPicPr>
          <p:cNvPr id="31" name="Picture 30" descr="A light bulb on a wood surface&#10;&#10;AI-generated content may be incorrect.">
            <a:extLst>
              <a:ext uri="{FF2B5EF4-FFF2-40B4-BE49-F238E27FC236}">
                <a16:creationId xmlns:a16="http://schemas.microsoft.com/office/drawing/2014/main" id="{BC9FE8E9-5878-FD60-940E-DB8B27FE7DC1}"/>
              </a:ext>
            </a:extLst>
          </p:cNvPr>
          <p:cNvPicPr>
            <a:picLocks noChangeAspect="1"/>
          </p:cNvPicPr>
          <p:nvPr/>
        </p:nvPicPr>
        <p:blipFill>
          <a:blip r:embed="rId12"/>
          <a:srcRect r="8691"/>
          <a:stretch>
            <a:fillRect/>
          </a:stretch>
        </p:blipFill>
        <p:spPr>
          <a:xfrm>
            <a:off x="4815678" y="4380328"/>
            <a:ext cx="1111800" cy="1184649"/>
          </a:xfrm>
          <a:prstGeom prst="rect">
            <a:avLst/>
          </a:prstGeom>
        </p:spPr>
      </p:pic>
      <p:pic>
        <p:nvPicPr>
          <p:cNvPr id="33" name="Picture 32" descr="A sand castle and a bucket on a beach&#10;&#10;AI-generated content may be incorrect.">
            <a:extLst>
              <a:ext uri="{FF2B5EF4-FFF2-40B4-BE49-F238E27FC236}">
                <a16:creationId xmlns:a16="http://schemas.microsoft.com/office/drawing/2014/main" id="{D580F608-FCD3-0B9E-5C78-84C8A0BE0AF6}"/>
              </a:ext>
            </a:extLst>
          </p:cNvPr>
          <p:cNvPicPr>
            <a:picLocks noChangeAspect="1"/>
          </p:cNvPicPr>
          <p:nvPr/>
        </p:nvPicPr>
        <p:blipFill>
          <a:blip r:embed="rId13"/>
          <a:stretch>
            <a:fillRect/>
          </a:stretch>
        </p:blipFill>
        <p:spPr>
          <a:xfrm>
            <a:off x="7622563" y="4378391"/>
            <a:ext cx="1227959" cy="1184649"/>
          </a:xfrm>
          <a:prstGeom prst="rect">
            <a:avLst/>
          </a:prstGeom>
        </p:spPr>
      </p:pic>
      <p:pic>
        <p:nvPicPr>
          <p:cNvPr id="35" name="Picture 34" descr="A butterfly on a flower&#10;&#10;AI-generated content may be incorrect.">
            <a:extLst>
              <a:ext uri="{FF2B5EF4-FFF2-40B4-BE49-F238E27FC236}">
                <a16:creationId xmlns:a16="http://schemas.microsoft.com/office/drawing/2014/main" id="{F5745BC7-B9E6-BFCC-7392-C098E38BF53C}"/>
              </a:ext>
            </a:extLst>
          </p:cNvPr>
          <p:cNvPicPr>
            <a:picLocks noChangeAspect="1"/>
          </p:cNvPicPr>
          <p:nvPr/>
        </p:nvPicPr>
        <p:blipFill>
          <a:blip r:embed="rId14"/>
          <a:srcRect b="11449"/>
          <a:stretch>
            <a:fillRect/>
          </a:stretch>
        </p:blipFill>
        <p:spPr>
          <a:xfrm>
            <a:off x="4798543" y="5649012"/>
            <a:ext cx="1128935" cy="993246"/>
          </a:xfrm>
          <a:prstGeom prst="rect">
            <a:avLst/>
          </a:prstGeom>
        </p:spPr>
      </p:pic>
      <p:sp>
        <p:nvSpPr>
          <p:cNvPr id="36" name="TextBox 35">
            <a:extLst>
              <a:ext uri="{FF2B5EF4-FFF2-40B4-BE49-F238E27FC236}">
                <a16:creationId xmlns:a16="http://schemas.microsoft.com/office/drawing/2014/main" id="{934BADE1-565F-0F08-713F-51F4535993AC}"/>
              </a:ext>
            </a:extLst>
          </p:cNvPr>
          <p:cNvSpPr txBox="1"/>
          <p:nvPr/>
        </p:nvSpPr>
        <p:spPr>
          <a:xfrm>
            <a:off x="2378680" y="101755"/>
            <a:ext cx="4386639" cy="369332"/>
          </a:xfrm>
          <a:prstGeom prst="rect">
            <a:avLst/>
          </a:prstGeom>
          <a:noFill/>
        </p:spPr>
        <p:txBody>
          <a:bodyPr wrap="square" rtlCol="0">
            <a:spAutoFit/>
          </a:bodyPr>
          <a:lstStyle/>
          <a:p>
            <a:r>
              <a:rPr lang="en-AU" b="1" dirty="0">
                <a:latin typeface="VAG Rounded Std Thin" panose="020F0502020204020204" pitchFamily="34" charset="77"/>
              </a:rPr>
              <a:t>Click on the pictures to classify the images </a:t>
            </a:r>
          </a:p>
        </p:txBody>
      </p:sp>
      <p:cxnSp>
        <p:nvCxnSpPr>
          <p:cNvPr id="5" name="Straight Connector 4">
            <a:extLst>
              <a:ext uri="{FF2B5EF4-FFF2-40B4-BE49-F238E27FC236}">
                <a16:creationId xmlns:a16="http://schemas.microsoft.com/office/drawing/2014/main" id="{B5279CFA-D710-A8A2-1562-9457D4F39E45}"/>
              </a:ext>
            </a:extLst>
          </p:cNvPr>
          <p:cNvCxnSpPr/>
          <p:nvPr/>
        </p:nvCxnSpPr>
        <p:spPr>
          <a:xfrm>
            <a:off x="2939143" y="587829"/>
            <a:ext cx="0" cy="3641271"/>
          </a:xfrm>
          <a:prstGeom prst="line">
            <a:avLst/>
          </a:prstGeom>
          <a:ln>
            <a:solidFill>
              <a:srgbClr val="FFD8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A11EE1B-5580-08A9-F007-6724407E554E}"/>
              </a:ext>
            </a:extLst>
          </p:cNvPr>
          <p:cNvCxnSpPr/>
          <p:nvPr/>
        </p:nvCxnSpPr>
        <p:spPr>
          <a:xfrm>
            <a:off x="5910943" y="571500"/>
            <a:ext cx="0" cy="3641271"/>
          </a:xfrm>
          <a:prstGeom prst="line">
            <a:avLst/>
          </a:prstGeom>
          <a:ln>
            <a:solidFill>
              <a:srgbClr val="FFD8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9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48148E-6 L 0.64028 -0.44421 " pathEditMode="relative" rAng="0" ptsTypes="AA">
                                      <p:cBhvr>
                                        <p:cTn id="6" dur="2000" fill="hold"/>
                                        <p:tgtEl>
                                          <p:spTgt spid="17"/>
                                        </p:tgtEl>
                                        <p:attrNameLst>
                                          <p:attrName>ppt_x</p:attrName>
                                          <p:attrName>ppt_y</p:attrName>
                                        </p:attrNameLst>
                                      </p:cBhvr>
                                      <p:rCtr x="32014" y="-2222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7 -2.96296E-6 L -0.17188 -0.44444 " pathEditMode="relative" rAng="0" ptsTypes="AA">
                                      <p:cBhvr>
                                        <p:cTn id="10" dur="2000" fill="hold"/>
                                        <p:tgtEl>
                                          <p:spTgt spid="15"/>
                                        </p:tgtEl>
                                        <p:attrNameLst>
                                          <p:attrName>ppt_x</p:attrName>
                                          <p:attrName>ppt_y</p:attrName>
                                        </p:attrNameLst>
                                      </p:cBhvr>
                                      <p:rCtr x="-8594"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8.33333E-7 -2.96296E-6 L 0.46111 -0.44444 " pathEditMode="relative" rAng="0" ptsTypes="AA">
                                      <p:cBhvr>
                                        <p:cTn id="14" dur="2000" fill="hold"/>
                                        <p:tgtEl>
                                          <p:spTgt spid="29"/>
                                        </p:tgtEl>
                                        <p:attrNameLst>
                                          <p:attrName>ppt_x</p:attrName>
                                          <p:attrName>ppt_y</p:attrName>
                                        </p:attrNameLst>
                                      </p:cBhvr>
                                      <p:rCtr x="23056" y="-2222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61111E-6 0 L -0.19254 -0.45324 " pathEditMode="relative" rAng="0" ptsTypes="AA">
                                      <p:cBhvr>
                                        <p:cTn id="18" dur="2000" fill="hold"/>
                                        <p:tgtEl>
                                          <p:spTgt spid="31"/>
                                        </p:tgtEl>
                                        <p:attrNameLst>
                                          <p:attrName>ppt_x</p:attrName>
                                          <p:attrName>ppt_y</p:attrName>
                                        </p:attrNameLst>
                                      </p:cBhvr>
                                      <p:rCtr x="-9635" y="-2266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121 0.01829 L -0.00764 -0.23102 " pathEditMode="relative" rAng="0" ptsTypes="AA">
                                      <p:cBhvr>
                                        <p:cTn id="22" dur="2000" fill="hold"/>
                                        <p:tgtEl>
                                          <p:spTgt spid="27"/>
                                        </p:tgtEl>
                                        <p:attrNameLst>
                                          <p:attrName>ppt_x</p:attrName>
                                          <p:attrName>ppt_y</p:attrName>
                                        </p:attrNameLst>
                                      </p:cBhvr>
                                      <p:rCtr x="-451" y="-124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44444E-6 1.48148E-6 L -0.34739 -0.45648 " pathEditMode="relative" rAng="0" ptsTypes="AA">
                                      <p:cBhvr>
                                        <p:cTn id="26" dur="2000" fill="hold"/>
                                        <p:tgtEl>
                                          <p:spTgt spid="33"/>
                                        </p:tgtEl>
                                        <p:attrNameLst>
                                          <p:attrName>ppt_x</p:attrName>
                                          <p:attrName>ppt_y</p:attrName>
                                        </p:attrNameLst>
                                      </p:cBhvr>
                                      <p:rCtr x="-17378" y="-2282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833 0.00463 L 0.3191 -0.39143 " pathEditMode="relative" rAng="0" ptsTypes="AA">
                                      <p:cBhvr>
                                        <p:cTn id="30" dur="2000" fill="hold"/>
                                        <p:tgtEl>
                                          <p:spTgt spid="23"/>
                                        </p:tgtEl>
                                        <p:attrNameLst>
                                          <p:attrName>ppt_x</p:attrName>
                                          <p:attrName>ppt_y</p:attrName>
                                        </p:attrNameLst>
                                      </p:cBhvr>
                                      <p:rCtr x="16372" y="-1981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44444E-6 -4.81481E-6 L -0.02361 -0.63425 " pathEditMode="relative" rAng="0" ptsTypes="AA">
                                      <p:cBhvr>
                                        <p:cTn id="34" dur="2000" fill="hold"/>
                                        <p:tgtEl>
                                          <p:spTgt spid="13"/>
                                        </p:tgtEl>
                                        <p:attrNameLst>
                                          <p:attrName>ppt_x</p:attrName>
                                          <p:attrName>ppt_y</p:attrName>
                                        </p:attrNameLst>
                                      </p:cBhvr>
                                      <p:rCtr x="-1181" y="-31713"/>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0174 -0.0051 L -0.80434 -0.38334 " pathEditMode="relative" rAng="0" ptsTypes="AA">
                                      <p:cBhvr>
                                        <p:cTn id="38" dur="2000" fill="hold"/>
                                        <p:tgtEl>
                                          <p:spTgt spid="11"/>
                                        </p:tgtEl>
                                        <p:attrNameLst>
                                          <p:attrName>ppt_x</p:attrName>
                                          <p:attrName>ppt_y</p:attrName>
                                        </p:attrNameLst>
                                      </p:cBhvr>
                                      <p:rCtr x="-40312" y="-1891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8.33333E-7 1.85185E-6 L 0.12344 -0.39815 " pathEditMode="relative" rAng="0" ptsTypes="AA">
                                      <p:cBhvr>
                                        <p:cTn id="42" dur="2000" fill="hold"/>
                                        <p:tgtEl>
                                          <p:spTgt spid="25"/>
                                        </p:tgtEl>
                                        <p:attrNameLst>
                                          <p:attrName>ppt_x</p:attrName>
                                          <p:attrName>ppt_y</p:attrName>
                                        </p:attrNameLst>
                                      </p:cBhvr>
                                      <p:rCtr x="6163" y="-19907"/>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6 2.96296E-6 L 0.13993 -0.39954 " pathEditMode="relative" rAng="0" ptsTypes="AA">
                                      <p:cBhvr>
                                        <p:cTn id="46" dur="2000" fill="hold"/>
                                        <p:tgtEl>
                                          <p:spTgt spid="21"/>
                                        </p:tgtEl>
                                        <p:attrNameLst>
                                          <p:attrName>ppt_x</p:attrName>
                                          <p:attrName>ppt_y</p:attrName>
                                        </p:attrNameLst>
                                      </p:cBhvr>
                                      <p:rCtr x="6997" y="-19977"/>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191 0.00463 L -0.34688 -0.39606 " pathEditMode="relative" rAng="0" ptsTypes="AA">
                                      <p:cBhvr>
                                        <p:cTn id="50" dur="2000" fill="hold"/>
                                        <p:tgtEl>
                                          <p:spTgt spid="35"/>
                                        </p:tgtEl>
                                        <p:attrNameLst>
                                          <p:attrName>ppt_x</p:attrName>
                                          <p:attrName>ppt_y</p:attrName>
                                        </p:attrNameLst>
                                      </p:cBhvr>
                                      <p:rCtr x="-18299" y="-2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51FC-B778-4F5B-3582-E1649953C8F3}"/>
              </a:ext>
            </a:extLst>
          </p:cNvPr>
          <p:cNvSpPr>
            <a:spLocks noGrp="1"/>
          </p:cNvSpPr>
          <p:nvPr>
            <p:ph type="title" idx="4294967295"/>
          </p:nvPr>
        </p:nvSpPr>
        <p:spPr>
          <a:xfrm>
            <a:off x="288000" y="216000"/>
            <a:ext cx="7886700" cy="931863"/>
          </a:xfrm>
        </p:spPr>
        <p:txBody>
          <a:bodyPr lIns="90000"/>
          <a:lstStyle/>
          <a:p>
            <a:r>
              <a:rPr lang="en-US" dirty="0"/>
              <a:t>Living, non-living or once-living </a:t>
            </a:r>
            <a:endParaRPr lang="en-AU" dirty="0"/>
          </a:p>
        </p:txBody>
      </p:sp>
      <p:sp>
        <p:nvSpPr>
          <p:cNvPr id="5" name="Content Placeholder 2">
            <a:extLst>
              <a:ext uri="{FF2B5EF4-FFF2-40B4-BE49-F238E27FC236}">
                <a16:creationId xmlns:a16="http://schemas.microsoft.com/office/drawing/2014/main" id="{5AE8CC54-C434-BEA1-1F92-95FB36373455}"/>
              </a:ext>
            </a:extLst>
          </p:cNvPr>
          <p:cNvSpPr>
            <a:spLocks noGrp="1"/>
          </p:cNvSpPr>
          <p:nvPr>
            <p:ph idx="4294967295"/>
          </p:nvPr>
        </p:nvSpPr>
        <p:spPr>
          <a:xfrm>
            <a:off x="3097729" y="1486672"/>
            <a:ext cx="2953447" cy="5593749"/>
          </a:xfrm>
        </p:spPr>
        <p:txBody>
          <a:bodyPr>
            <a:noAutofit/>
          </a:bodyPr>
          <a:lstStyle/>
          <a:p>
            <a:pPr marL="0" indent="0">
              <a:buNone/>
            </a:pPr>
            <a:r>
              <a:rPr lang="en-GB" sz="1800" b="1" dirty="0"/>
              <a:t>Characteristics of </a:t>
            </a:r>
            <a:br>
              <a:rPr lang="en-GB" sz="1800" b="1" dirty="0"/>
            </a:br>
            <a:r>
              <a:rPr lang="en-GB" sz="1800" b="1" dirty="0">
                <a:solidFill>
                  <a:srgbClr val="41A152"/>
                </a:solidFill>
              </a:rPr>
              <a:t>non‑living things</a:t>
            </a:r>
            <a:endParaRPr lang="en-GB" sz="1800" b="1" dirty="0"/>
          </a:p>
          <a:p>
            <a:pPr marL="0" indent="0">
              <a:buNone/>
            </a:pPr>
            <a:r>
              <a:rPr lang="en-GB" sz="1400" b="1" dirty="0"/>
              <a:t>Do not move </a:t>
            </a:r>
            <a:r>
              <a:rPr lang="en-GB" sz="1400" dirty="0"/>
              <a:t>– any movement happens because something else moves them.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VAG Rounded Std Light" panose="020F0502020204020204" pitchFamily="34" charset="0"/>
                <a:ea typeface="+mn-ea"/>
                <a:cs typeface="+mn-cs"/>
              </a:rPr>
              <a:t>Do not breathe or respire </a:t>
            </a:r>
            <a:r>
              <a:rPr kumimoji="0" lang="en-GB" sz="1400" b="0" i="0" u="none" strike="noStrike" kern="1200" cap="none" spc="0" normalizeH="0" baseline="0" noProof="0" dirty="0">
                <a:ln>
                  <a:noFill/>
                </a:ln>
                <a:solidFill>
                  <a:prstClr val="black"/>
                </a:solidFill>
                <a:effectLst/>
                <a:uLnTx/>
                <a:uFillTx/>
                <a:latin typeface="VAG Rounded Std Light" panose="020F0502020204020204" pitchFamily="34" charset="0"/>
                <a:ea typeface="+mn-ea"/>
                <a:cs typeface="+mn-cs"/>
              </a:rPr>
              <a:t>– they do not use oxygen or release energy.</a:t>
            </a:r>
          </a:p>
          <a:p>
            <a:pPr marL="0" indent="0">
              <a:buNone/>
              <a:defRPr/>
            </a:pPr>
            <a:r>
              <a:rPr lang="en-GB" sz="1400" b="1" dirty="0"/>
              <a:t>Do not respond to stimuli </a:t>
            </a:r>
            <a:r>
              <a:rPr lang="en-GB" sz="1400" dirty="0"/>
              <a:t>– they do not react to changes in the environment.</a:t>
            </a:r>
          </a:p>
          <a:p>
            <a:pPr marL="0" indent="0">
              <a:buNone/>
            </a:pPr>
            <a:r>
              <a:rPr lang="en-GB" sz="1400" b="1" dirty="0"/>
              <a:t>Do not grow </a:t>
            </a:r>
            <a:r>
              <a:rPr lang="en-GB" sz="1400" dirty="0"/>
              <a:t>– they stay the same size unless acted on by outside forces.</a:t>
            </a:r>
          </a:p>
          <a:p>
            <a:pPr marL="0" indent="0">
              <a:buNone/>
            </a:pPr>
            <a:r>
              <a:rPr lang="en-GB" sz="1400" b="1" dirty="0"/>
              <a:t>Do not reproduce </a:t>
            </a:r>
            <a:r>
              <a:rPr lang="en-GB" sz="1400" dirty="0"/>
              <a:t>– they cannot make more of themselves.</a:t>
            </a:r>
          </a:p>
          <a:p>
            <a:pPr marL="0" indent="0">
              <a:buNone/>
            </a:pPr>
            <a:r>
              <a:rPr lang="en-GB" sz="1400" b="1" dirty="0"/>
              <a:t>Do not excrete waste </a:t>
            </a:r>
            <a:r>
              <a:rPr lang="en-GB" sz="1400" dirty="0"/>
              <a:t>– they do not produce or remove waste products.</a:t>
            </a:r>
          </a:p>
          <a:p>
            <a:pPr marL="0" indent="0">
              <a:buNone/>
            </a:pPr>
            <a:r>
              <a:rPr lang="en-GB" sz="1400" b="1" dirty="0"/>
              <a:t>Do not need food or water </a:t>
            </a:r>
            <a:r>
              <a:rPr lang="en-GB" sz="1400" dirty="0"/>
              <a:t>– they do not take in nutrients.</a:t>
            </a:r>
          </a:p>
          <a:p>
            <a:pPr marL="0" indent="0">
              <a:buNone/>
            </a:pPr>
            <a:r>
              <a:rPr lang="en-GB" sz="1400" b="1" dirty="0"/>
              <a:t>May be man‑made or natural </a:t>
            </a:r>
            <a:r>
              <a:rPr lang="en-GB" sz="1400" dirty="0"/>
              <a:t>– e.g., plastic, metal, rocks, water.</a:t>
            </a:r>
            <a:endParaRPr lang="en-AU" sz="1400" dirty="0"/>
          </a:p>
        </p:txBody>
      </p:sp>
      <p:sp>
        <p:nvSpPr>
          <p:cNvPr id="4" name="Content Placeholder 2">
            <a:extLst>
              <a:ext uri="{FF2B5EF4-FFF2-40B4-BE49-F238E27FC236}">
                <a16:creationId xmlns:a16="http://schemas.microsoft.com/office/drawing/2014/main" id="{28BFD3CF-C98C-5F4F-D28B-865B3B674AE0}"/>
              </a:ext>
            </a:extLst>
          </p:cNvPr>
          <p:cNvSpPr txBox="1">
            <a:spLocks/>
          </p:cNvSpPr>
          <p:nvPr/>
        </p:nvSpPr>
        <p:spPr>
          <a:xfrm>
            <a:off x="327859" y="1532973"/>
            <a:ext cx="2442773" cy="45073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800" b="1" dirty="0"/>
              <a:t>Characteristics of </a:t>
            </a:r>
            <a:br>
              <a:rPr lang="en-GB" sz="1800" b="1" dirty="0"/>
            </a:br>
            <a:r>
              <a:rPr lang="en-GB" sz="1800" b="1" dirty="0">
                <a:solidFill>
                  <a:srgbClr val="41A152"/>
                </a:solidFill>
              </a:rPr>
              <a:t>living things</a:t>
            </a:r>
            <a:endParaRPr lang="en-GB" sz="1800" b="1" dirty="0"/>
          </a:p>
          <a:p>
            <a:pPr marL="0" indent="0">
              <a:lnSpc>
                <a:spcPct val="100000"/>
              </a:lnSpc>
              <a:buFont typeface="Arial" panose="020B0604020202020204" pitchFamily="34" charset="0"/>
              <a:buNone/>
            </a:pPr>
            <a:r>
              <a:rPr lang="en-GB" sz="1400" b="1" dirty="0"/>
              <a:t>Movement</a:t>
            </a:r>
            <a:r>
              <a:rPr lang="en-GB" sz="1400" dirty="0"/>
              <a:t> – they can move on their own, or parts of them move.</a:t>
            </a:r>
          </a:p>
          <a:p>
            <a:pPr marL="0" indent="0">
              <a:lnSpc>
                <a:spcPct val="100000"/>
              </a:lnSpc>
              <a:buFont typeface="Arial" panose="020B0604020202020204" pitchFamily="34" charset="0"/>
              <a:buNone/>
            </a:pPr>
            <a:r>
              <a:rPr lang="en-GB" sz="1400" b="1" dirty="0"/>
              <a:t>Respiration</a:t>
            </a:r>
            <a:r>
              <a:rPr lang="en-GB" sz="1400" dirty="0"/>
              <a:t> – they release energy from food.</a:t>
            </a:r>
          </a:p>
          <a:p>
            <a:pPr marL="0" indent="0">
              <a:lnSpc>
                <a:spcPct val="100000"/>
              </a:lnSpc>
              <a:buFont typeface="Arial" panose="020B0604020202020204" pitchFamily="34" charset="0"/>
              <a:buNone/>
            </a:pPr>
            <a:r>
              <a:rPr lang="en-GB" sz="1400" b="1" dirty="0"/>
              <a:t>Sensitivity</a:t>
            </a:r>
            <a:r>
              <a:rPr lang="en-GB" sz="1400" dirty="0"/>
              <a:t> – they respond to changes in their environment.</a:t>
            </a:r>
          </a:p>
          <a:p>
            <a:pPr marL="0" indent="0">
              <a:lnSpc>
                <a:spcPct val="100000"/>
              </a:lnSpc>
              <a:buFont typeface="Arial" panose="020B0604020202020204" pitchFamily="34" charset="0"/>
              <a:buNone/>
            </a:pPr>
            <a:r>
              <a:rPr lang="en-GB" sz="1400" b="1" dirty="0"/>
              <a:t>Growth</a:t>
            </a:r>
            <a:r>
              <a:rPr lang="en-GB" sz="1400" dirty="0"/>
              <a:t> – they become larger or more complex over time.</a:t>
            </a:r>
          </a:p>
          <a:p>
            <a:pPr marL="0" indent="0">
              <a:lnSpc>
                <a:spcPct val="100000"/>
              </a:lnSpc>
              <a:buFont typeface="Arial" panose="020B0604020202020204" pitchFamily="34" charset="0"/>
              <a:buNone/>
            </a:pPr>
            <a:r>
              <a:rPr lang="en-GB" sz="1400" b="1" dirty="0"/>
              <a:t>Reproduction</a:t>
            </a:r>
            <a:r>
              <a:rPr lang="en-GB" sz="1400" dirty="0"/>
              <a:t> – they can produce offspring.</a:t>
            </a:r>
          </a:p>
          <a:p>
            <a:pPr marL="0" indent="0">
              <a:lnSpc>
                <a:spcPct val="100000"/>
              </a:lnSpc>
              <a:buFont typeface="Arial" panose="020B0604020202020204" pitchFamily="34" charset="0"/>
              <a:buNone/>
            </a:pPr>
            <a:r>
              <a:rPr lang="en-GB" sz="1400" b="1" dirty="0"/>
              <a:t>Nutrition</a:t>
            </a:r>
            <a:r>
              <a:rPr lang="en-GB" sz="1400" dirty="0"/>
              <a:t> – they take in food or nutrients.</a:t>
            </a:r>
          </a:p>
          <a:p>
            <a:pPr marL="0" indent="0">
              <a:lnSpc>
                <a:spcPct val="100000"/>
              </a:lnSpc>
              <a:buNone/>
            </a:pPr>
            <a:r>
              <a:rPr lang="en-GB" sz="1400" b="1" dirty="0"/>
              <a:t>Excretion</a:t>
            </a:r>
            <a:r>
              <a:rPr lang="en-GB" sz="1400" dirty="0"/>
              <a:t> – they remove waste products.</a:t>
            </a:r>
          </a:p>
          <a:p>
            <a:pPr marL="0" indent="0">
              <a:buFont typeface="Arial" panose="020B0604020202020204" pitchFamily="34" charset="0"/>
              <a:buNone/>
            </a:pPr>
            <a:endParaRPr lang="en-AU" sz="1400" dirty="0"/>
          </a:p>
        </p:txBody>
      </p:sp>
      <p:sp>
        <p:nvSpPr>
          <p:cNvPr id="6" name="Content Placeholder 2">
            <a:extLst>
              <a:ext uri="{FF2B5EF4-FFF2-40B4-BE49-F238E27FC236}">
                <a16:creationId xmlns:a16="http://schemas.microsoft.com/office/drawing/2014/main" id="{AA16BC3E-BC1F-93A5-8A9D-021CEAC68888}"/>
              </a:ext>
            </a:extLst>
          </p:cNvPr>
          <p:cNvSpPr txBox="1">
            <a:spLocks/>
          </p:cNvSpPr>
          <p:nvPr/>
        </p:nvSpPr>
        <p:spPr>
          <a:xfrm>
            <a:off x="6301937" y="1509823"/>
            <a:ext cx="2728914" cy="502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dirty="0"/>
              <a:t>Characteristics of </a:t>
            </a:r>
            <a:br>
              <a:rPr lang="en-GB" sz="1800" b="1" dirty="0"/>
            </a:br>
            <a:r>
              <a:rPr lang="en-GB" sz="1800" b="1" dirty="0">
                <a:solidFill>
                  <a:srgbClr val="41A152"/>
                </a:solidFill>
              </a:rPr>
              <a:t>once‑living things</a:t>
            </a:r>
            <a:endParaRPr lang="en-GB" sz="1800" b="1" dirty="0"/>
          </a:p>
          <a:p>
            <a:pPr marL="0" indent="0">
              <a:buFont typeface="Arial" panose="020B0604020202020204" pitchFamily="34" charset="0"/>
              <a:buNone/>
            </a:pPr>
            <a:r>
              <a:rPr lang="en-GB" sz="1400" b="1" dirty="0"/>
              <a:t>They used to be alive </a:t>
            </a:r>
            <a:r>
              <a:rPr lang="en-GB" sz="1400" dirty="0"/>
              <a:t>– they once showed the characteristics of life (such as growth, nutrition, and reproduction).</a:t>
            </a:r>
          </a:p>
          <a:p>
            <a:pPr marL="0" indent="0">
              <a:buFont typeface="Arial" panose="020B0604020202020204" pitchFamily="34" charset="0"/>
              <a:buNone/>
            </a:pPr>
            <a:r>
              <a:rPr lang="en-GB" sz="1400" b="1" dirty="0"/>
              <a:t>They no longer show life processes </a:t>
            </a:r>
            <a:r>
              <a:rPr lang="en-GB" sz="1400" dirty="0"/>
              <a:t>– they do not grow, breathe, move, or reproduce anymore.</a:t>
            </a:r>
          </a:p>
          <a:p>
            <a:pPr marL="0" indent="0">
              <a:buFont typeface="Arial" panose="020B0604020202020204" pitchFamily="34" charset="0"/>
              <a:buNone/>
            </a:pPr>
            <a:r>
              <a:rPr lang="en-GB" sz="1400" b="1" dirty="0"/>
              <a:t>They come from living organisms </a:t>
            </a:r>
            <a:r>
              <a:rPr lang="en-GB" sz="1400" dirty="0"/>
              <a:t>– they were part of a plant or animal.</a:t>
            </a:r>
          </a:p>
          <a:p>
            <a:pPr marL="0" indent="0">
              <a:buFont typeface="Arial" panose="020B0604020202020204" pitchFamily="34" charset="0"/>
              <a:buNone/>
            </a:pPr>
            <a:r>
              <a:rPr lang="en-GB" sz="1400" b="1" dirty="0"/>
              <a:t>They may still have organic material </a:t>
            </a:r>
            <a:r>
              <a:rPr lang="en-GB" sz="1400" dirty="0"/>
              <a:t>– such as wood, paper, leaves, feathers, wool, cotton, bones, or shells.</a:t>
            </a:r>
          </a:p>
          <a:p>
            <a:pPr marL="0" indent="0">
              <a:buFont typeface="Arial" panose="020B0604020202020204" pitchFamily="34" charset="0"/>
              <a:buNone/>
            </a:pPr>
            <a:r>
              <a:rPr lang="en-GB" sz="1400" b="1" dirty="0"/>
              <a:t>They can decay or decompose </a:t>
            </a:r>
            <a:r>
              <a:rPr lang="en-GB" sz="1400" dirty="0"/>
              <a:t>– because they contain once-living matter.</a:t>
            </a:r>
          </a:p>
        </p:txBody>
      </p:sp>
    </p:spTree>
    <p:extLst>
      <p:ext uri="{BB962C8B-B14F-4D97-AF65-F5344CB8AC3E}">
        <p14:creationId xmlns:p14="http://schemas.microsoft.com/office/powerpoint/2010/main" val="3624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33676-AC5C-B574-A2F0-1DDAF923F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DEDBB-2D02-14FC-9742-F2F6FDD92856}"/>
              </a:ext>
            </a:extLst>
          </p:cNvPr>
          <p:cNvSpPr txBox="1">
            <a:spLocks/>
          </p:cNvSpPr>
          <p:nvPr/>
        </p:nvSpPr>
        <p:spPr>
          <a:xfrm>
            <a:off x="288000" y="216000"/>
            <a:ext cx="4680973" cy="992968"/>
          </a:xfrm>
          <a:prstGeom prst="rect">
            <a:avLst/>
          </a:prstGeom>
        </p:spPr>
        <p:txBody>
          <a:bodyPr lIns="90000"/>
          <a:lstStyle>
            <a:lvl1pPr algn="l" defTabSz="914400" rtl="0" eaLnBrk="1" latinLnBrk="0" hangingPunct="1">
              <a:lnSpc>
                <a:spcPct val="90000"/>
              </a:lnSpc>
              <a:spcBef>
                <a:spcPct val="0"/>
              </a:spcBef>
              <a:buNone/>
              <a:defRPr sz="4400" kern="1200">
                <a:solidFill>
                  <a:schemeClr val="tx1"/>
                </a:solidFill>
                <a:latin typeface="VAG Rounded Std Light" panose="020F0502020204020204" pitchFamily="34" charset="0"/>
                <a:ea typeface="+mj-ea"/>
                <a:cs typeface="+mj-cs"/>
              </a:defRPr>
            </a:lvl1pPr>
          </a:lstStyle>
          <a:p>
            <a:r>
              <a:rPr lang="en-US" sz="3400" b="1" dirty="0">
                <a:solidFill>
                  <a:srgbClr val="41A152"/>
                </a:solidFill>
                <a:latin typeface="VAG Rounded Std Thin" panose="020F0502020204020204" pitchFamily="34" charset="77"/>
              </a:rPr>
              <a:t>How we know </a:t>
            </a:r>
            <a:br>
              <a:rPr lang="en-US" sz="3400" b="1" dirty="0">
                <a:solidFill>
                  <a:srgbClr val="41A152"/>
                </a:solidFill>
                <a:latin typeface="VAG Rounded Std Thin" panose="020F0502020204020204" pitchFamily="34" charset="77"/>
              </a:rPr>
            </a:br>
            <a:r>
              <a:rPr lang="en-US" sz="3400" b="1" dirty="0">
                <a:solidFill>
                  <a:srgbClr val="41A152"/>
                </a:solidFill>
                <a:latin typeface="VAG Rounded Std Thin" panose="020F0502020204020204" pitchFamily="34" charset="77"/>
              </a:rPr>
              <a:t>worms are living </a:t>
            </a:r>
            <a:endParaRPr lang="en-AU" sz="3400" b="1" dirty="0">
              <a:solidFill>
                <a:srgbClr val="41A152"/>
              </a:solidFill>
              <a:latin typeface="VAG Rounded Std Thin" panose="020F0502020204020204" pitchFamily="34" charset="77"/>
            </a:endParaRPr>
          </a:p>
        </p:txBody>
      </p:sp>
      <p:sp>
        <p:nvSpPr>
          <p:cNvPr id="3" name="Content Placeholder 2">
            <a:extLst>
              <a:ext uri="{FF2B5EF4-FFF2-40B4-BE49-F238E27FC236}">
                <a16:creationId xmlns:a16="http://schemas.microsoft.com/office/drawing/2014/main" id="{E8CD626A-7D7A-F7ED-A066-708468D6CF26}"/>
              </a:ext>
            </a:extLst>
          </p:cNvPr>
          <p:cNvSpPr txBox="1">
            <a:spLocks/>
          </p:cNvSpPr>
          <p:nvPr/>
        </p:nvSpPr>
        <p:spPr>
          <a:xfrm>
            <a:off x="628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G Rounded Std Light" panose="020F05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Std Light" panose="020F05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Std Light" panose="020F05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Std Light" panose="020F05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dirty="0"/>
          </a:p>
        </p:txBody>
      </p:sp>
      <p:sp>
        <p:nvSpPr>
          <p:cNvPr id="5" name="TextBox 4">
            <a:extLst>
              <a:ext uri="{FF2B5EF4-FFF2-40B4-BE49-F238E27FC236}">
                <a16:creationId xmlns:a16="http://schemas.microsoft.com/office/drawing/2014/main" id="{248EFC8B-59D2-AE33-3865-347C63FE2B2F}"/>
              </a:ext>
            </a:extLst>
          </p:cNvPr>
          <p:cNvSpPr txBox="1"/>
          <p:nvPr/>
        </p:nvSpPr>
        <p:spPr>
          <a:xfrm>
            <a:off x="319291" y="1904882"/>
            <a:ext cx="7886701" cy="4462760"/>
          </a:xfrm>
          <a:prstGeom prst="rect">
            <a:avLst/>
          </a:prstGeom>
          <a:noFill/>
        </p:spPr>
        <p:txBody>
          <a:bodyPr wrap="square" rtlCol="0">
            <a:spAutoFit/>
          </a:bodyPr>
          <a:lstStyle/>
          <a:p>
            <a:pPr marL="342900" indent="-342900">
              <a:spcAft>
                <a:spcPts val="1000"/>
              </a:spcAft>
              <a:buFont typeface="+mj-lt"/>
              <a:buAutoNum type="arabicPeriod"/>
            </a:pPr>
            <a:r>
              <a:rPr lang="en-GB" b="1" dirty="0">
                <a:latin typeface="VAG Rounded Std Light" panose="020F0502020204020204" pitchFamily="34" charset="77"/>
              </a:rPr>
              <a:t>Movement </a:t>
            </a:r>
            <a:r>
              <a:rPr lang="en-GB" dirty="0">
                <a:latin typeface="VAG Rounded Std Light" panose="020F0502020204020204" pitchFamily="34" charset="77"/>
              </a:rPr>
              <a:t>- Worms can move by contracting and expanding their muscles. Worms use bristles (called setae) to grip the soil.</a:t>
            </a:r>
          </a:p>
          <a:p>
            <a:pPr marL="342900" indent="-342900">
              <a:spcAft>
                <a:spcPts val="1000"/>
              </a:spcAft>
              <a:buFont typeface="+mj-lt"/>
              <a:buAutoNum type="arabicPeriod"/>
            </a:pPr>
            <a:r>
              <a:rPr lang="en-GB" b="1" dirty="0">
                <a:latin typeface="VAG Rounded Std Light" panose="020F0502020204020204" pitchFamily="34" charset="77"/>
              </a:rPr>
              <a:t>Respiration </a:t>
            </a:r>
            <a:r>
              <a:rPr lang="en-GB" dirty="0">
                <a:latin typeface="VAG Rounded Std Light" panose="020F0502020204020204" pitchFamily="34" charset="77"/>
              </a:rPr>
              <a:t>- Worms breathe, even though they don’t have lungs. They absorb oxygen through their moist skin and release carbon dioxide.</a:t>
            </a:r>
          </a:p>
          <a:p>
            <a:pPr marL="342900" indent="-342900">
              <a:spcAft>
                <a:spcPts val="1000"/>
              </a:spcAft>
              <a:buFont typeface="+mj-lt"/>
              <a:buAutoNum type="arabicPeriod"/>
            </a:pPr>
            <a:r>
              <a:rPr lang="en-GB" b="1" dirty="0">
                <a:latin typeface="VAG Rounded Std Light" panose="020F0502020204020204" pitchFamily="34" charset="77"/>
              </a:rPr>
              <a:t>Sensitivity </a:t>
            </a:r>
            <a:r>
              <a:rPr lang="en-GB" dirty="0">
                <a:latin typeface="VAG Rounded Std Light" panose="020F0502020204020204" pitchFamily="34" charset="77"/>
              </a:rPr>
              <a:t>- Worms respond to light, touch, moisture, and vibrations. They move away from bright light and dry conditions.</a:t>
            </a:r>
          </a:p>
          <a:p>
            <a:pPr marL="342900" indent="-342900">
              <a:spcAft>
                <a:spcPts val="1000"/>
              </a:spcAft>
              <a:buFont typeface="+mj-lt"/>
              <a:buAutoNum type="arabicPeriod"/>
            </a:pPr>
            <a:r>
              <a:rPr lang="en-GB" b="1" dirty="0">
                <a:latin typeface="VAG Rounded Std Light" panose="020F0502020204020204" pitchFamily="34" charset="77"/>
              </a:rPr>
              <a:t>Growth </a:t>
            </a:r>
            <a:r>
              <a:rPr lang="en-GB" dirty="0">
                <a:latin typeface="VAG Rounded Std Light" panose="020F0502020204020204" pitchFamily="34" charset="77"/>
              </a:rPr>
              <a:t>- Worms grow larger over time as they feed and develop.</a:t>
            </a:r>
          </a:p>
          <a:p>
            <a:pPr marL="342900" indent="-342900">
              <a:spcAft>
                <a:spcPts val="1000"/>
              </a:spcAft>
              <a:buFont typeface="+mj-lt"/>
              <a:buAutoNum type="arabicPeriod"/>
            </a:pPr>
            <a:r>
              <a:rPr lang="en-GB" b="1" dirty="0">
                <a:latin typeface="VAG Rounded Std Light" panose="020F0502020204020204" pitchFamily="34" charset="77"/>
              </a:rPr>
              <a:t>Reproduction </a:t>
            </a:r>
            <a:r>
              <a:rPr lang="en-GB" dirty="0">
                <a:latin typeface="VAG Rounded Std Light" panose="020F0502020204020204" pitchFamily="34" charset="77"/>
              </a:rPr>
              <a:t>- Worms reproduce by laying a cocoon that contains baby worms. </a:t>
            </a:r>
          </a:p>
          <a:p>
            <a:pPr marL="342900" indent="-342900">
              <a:spcAft>
                <a:spcPts val="1000"/>
              </a:spcAft>
              <a:buFont typeface="+mj-lt"/>
              <a:buAutoNum type="arabicPeriod"/>
            </a:pPr>
            <a:r>
              <a:rPr lang="en-GB" b="1" dirty="0">
                <a:latin typeface="VAG Rounded Std Light" panose="020F0502020204020204" pitchFamily="34" charset="77"/>
              </a:rPr>
              <a:t>Nutrition </a:t>
            </a:r>
            <a:r>
              <a:rPr lang="en-GB" dirty="0">
                <a:latin typeface="VAG Rounded Std Light" panose="020F0502020204020204" pitchFamily="34" charset="77"/>
              </a:rPr>
              <a:t>- Worms eat organic matter such as dead plants and food scraps. They digest food and absorb nutrients to stay alive.</a:t>
            </a:r>
          </a:p>
          <a:p>
            <a:pPr marL="342900" indent="-342900">
              <a:spcAft>
                <a:spcPts val="1000"/>
              </a:spcAft>
              <a:buFont typeface="+mj-lt"/>
              <a:buAutoNum type="arabicPeriod"/>
            </a:pPr>
            <a:r>
              <a:rPr lang="en-GB" b="1" dirty="0">
                <a:latin typeface="VAG Rounded Std Light" panose="020F0502020204020204" pitchFamily="34" charset="77"/>
              </a:rPr>
              <a:t>Excretion </a:t>
            </a:r>
            <a:r>
              <a:rPr lang="en-GB" dirty="0">
                <a:latin typeface="VAG Rounded Std Light" panose="020F0502020204020204" pitchFamily="34" charset="77"/>
              </a:rPr>
              <a:t>- Worms remove waste from their bodies in the form of castings (worm poo).</a:t>
            </a:r>
          </a:p>
        </p:txBody>
      </p:sp>
      <p:pic>
        <p:nvPicPr>
          <p:cNvPr id="4" name="Picture 3" descr="A cartoon of a worm&#10;&#10;AI-generated content may be incorrect.">
            <a:extLst>
              <a:ext uri="{FF2B5EF4-FFF2-40B4-BE49-F238E27FC236}">
                <a16:creationId xmlns:a16="http://schemas.microsoft.com/office/drawing/2014/main" id="{AF86586B-F2D3-CE37-DFC4-41CFD95EFD7A}"/>
              </a:ext>
            </a:extLst>
          </p:cNvPr>
          <p:cNvPicPr>
            <a:picLocks noChangeAspect="1"/>
          </p:cNvPicPr>
          <p:nvPr/>
        </p:nvPicPr>
        <p:blipFill>
          <a:blip r:embed="rId2"/>
          <a:srcRect b="46004"/>
          <a:stretch>
            <a:fillRect/>
          </a:stretch>
        </p:blipFill>
        <p:spPr>
          <a:xfrm>
            <a:off x="3759970" y="273395"/>
            <a:ext cx="1299969" cy="992968"/>
          </a:xfrm>
          <a:prstGeom prst="rect">
            <a:avLst/>
          </a:prstGeom>
        </p:spPr>
      </p:pic>
    </p:spTree>
    <p:extLst>
      <p:ext uri="{BB962C8B-B14F-4D97-AF65-F5344CB8AC3E}">
        <p14:creationId xmlns:p14="http://schemas.microsoft.com/office/powerpoint/2010/main" val="200380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DEC8-2FF4-10D3-2010-7B99BFDC42F6}"/>
              </a:ext>
            </a:extLst>
          </p:cNvPr>
          <p:cNvSpPr>
            <a:spLocks noGrp="1"/>
          </p:cNvSpPr>
          <p:nvPr>
            <p:ph type="title"/>
          </p:nvPr>
        </p:nvSpPr>
        <p:spPr>
          <a:xfrm>
            <a:off x="288000" y="216000"/>
            <a:ext cx="7886700" cy="818216"/>
          </a:xfrm>
        </p:spPr>
        <p:txBody>
          <a:bodyPr/>
          <a:lstStyle/>
          <a:p>
            <a:r>
              <a:rPr lang="en-US" dirty="0"/>
              <a:t>Anatomy of a worm</a:t>
            </a:r>
          </a:p>
        </p:txBody>
      </p:sp>
      <p:pic>
        <p:nvPicPr>
          <p:cNvPr id="4" name="Picture 3">
            <a:extLst>
              <a:ext uri="{FF2B5EF4-FFF2-40B4-BE49-F238E27FC236}">
                <a16:creationId xmlns:a16="http://schemas.microsoft.com/office/drawing/2014/main" id="{6FDE8378-FF57-2700-52D2-BBBA013CED17}"/>
              </a:ext>
            </a:extLst>
          </p:cNvPr>
          <p:cNvPicPr>
            <a:picLocks noChangeAspect="1"/>
          </p:cNvPicPr>
          <p:nvPr/>
        </p:nvPicPr>
        <p:blipFill>
          <a:blip r:embed="rId3"/>
          <a:srcRect l="13713" t="16770" r="8355" b="20136"/>
          <a:stretch>
            <a:fillRect/>
          </a:stretch>
        </p:blipFill>
        <p:spPr>
          <a:xfrm>
            <a:off x="893785" y="412576"/>
            <a:ext cx="7694388" cy="6229424"/>
          </a:xfrm>
          <a:prstGeom prst="rect">
            <a:avLst/>
          </a:prstGeom>
        </p:spPr>
      </p:pic>
      <p:cxnSp>
        <p:nvCxnSpPr>
          <p:cNvPr id="6" name="Straight Arrow Connector 5">
            <a:extLst>
              <a:ext uri="{FF2B5EF4-FFF2-40B4-BE49-F238E27FC236}">
                <a16:creationId xmlns:a16="http://schemas.microsoft.com/office/drawing/2014/main" id="{BD342A7D-7467-C40B-B4C3-36CEEE441F0D}"/>
              </a:ext>
            </a:extLst>
          </p:cNvPr>
          <p:cNvCxnSpPr>
            <a:cxnSpLocks/>
          </p:cNvCxnSpPr>
          <p:nvPr/>
        </p:nvCxnSpPr>
        <p:spPr>
          <a:xfrm>
            <a:off x="1416005" y="5831683"/>
            <a:ext cx="606080" cy="4319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255E81A-F98C-BE06-5E35-63D77FEE8062}"/>
              </a:ext>
            </a:extLst>
          </p:cNvPr>
          <p:cNvCxnSpPr>
            <a:cxnSpLocks/>
          </p:cNvCxnSpPr>
          <p:nvPr/>
        </p:nvCxnSpPr>
        <p:spPr>
          <a:xfrm flipH="1" flipV="1">
            <a:off x="4038304" y="5127658"/>
            <a:ext cx="700712" cy="459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A03FC16-23D1-51DB-493F-76A1981F5955}"/>
              </a:ext>
            </a:extLst>
          </p:cNvPr>
          <p:cNvCxnSpPr/>
          <p:nvPr/>
        </p:nvCxnSpPr>
        <p:spPr>
          <a:xfrm>
            <a:off x="5406838" y="3553705"/>
            <a:ext cx="509286" cy="472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D8EE665-17AB-CD7C-A03B-AA3431534707}"/>
              </a:ext>
            </a:extLst>
          </p:cNvPr>
          <p:cNvCxnSpPr>
            <a:cxnSpLocks/>
          </p:cNvCxnSpPr>
          <p:nvPr/>
        </p:nvCxnSpPr>
        <p:spPr>
          <a:xfrm flipV="1">
            <a:off x="3651875" y="1270726"/>
            <a:ext cx="624289" cy="3922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4254857-27C2-DE06-D605-7FBA1B903CE4}"/>
              </a:ext>
            </a:extLst>
          </p:cNvPr>
          <p:cNvCxnSpPr>
            <a:cxnSpLocks/>
          </p:cNvCxnSpPr>
          <p:nvPr/>
        </p:nvCxnSpPr>
        <p:spPr>
          <a:xfrm flipH="1">
            <a:off x="7405964" y="1836740"/>
            <a:ext cx="459191" cy="62999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EEF3918-F914-6831-C4BD-53CB9ABC1F20}"/>
              </a:ext>
            </a:extLst>
          </p:cNvPr>
          <p:cNvCxnSpPr>
            <a:cxnSpLocks/>
          </p:cNvCxnSpPr>
          <p:nvPr/>
        </p:nvCxnSpPr>
        <p:spPr>
          <a:xfrm flipH="1">
            <a:off x="7543374" y="1851476"/>
            <a:ext cx="306791" cy="75266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DA3BB2C-DD0E-2483-529C-E3260FD37C2C}"/>
              </a:ext>
            </a:extLst>
          </p:cNvPr>
          <p:cNvSpPr txBox="1"/>
          <p:nvPr/>
        </p:nvSpPr>
        <p:spPr>
          <a:xfrm>
            <a:off x="2953577" y="6076092"/>
            <a:ext cx="874147" cy="400110"/>
          </a:xfrm>
          <a:prstGeom prst="rect">
            <a:avLst/>
          </a:prstGeom>
          <a:noFill/>
        </p:spPr>
        <p:txBody>
          <a:bodyPr wrap="square" rtlCol="0">
            <a:spAutoFit/>
          </a:bodyPr>
          <a:lstStyle/>
          <a:p>
            <a:r>
              <a:rPr lang="en-AU" sz="2000" dirty="0">
                <a:latin typeface="VAG Rounded Std Light" panose="020F0502020204020204" pitchFamily="34" charset="0"/>
              </a:rPr>
              <a:t>mouth</a:t>
            </a:r>
          </a:p>
        </p:txBody>
      </p:sp>
      <p:sp>
        <p:nvSpPr>
          <p:cNvPr id="13" name="TextBox 12">
            <a:extLst>
              <a:ext uri="{FF2B5EF4-FFF2-40B4-BE49-F238E27FC236}">
                <a16:creationId xmlns:a16="http://schemas.microsoft.com/office/drawing/2014/main" id="{24CE9F62-4424-B120-75E3-B0BBBBB83215}"/>
              </a:ext>
            </a:extLst>
          </p:cNvPr>
          <p:cNvSpPr txBox="1"/>
          <p:nvPr/>
        </p:nvSpPr>
        <p:spPr>
          <a:xfrm>
            <a:off x="4089597" y="6076092"/>
            <a:ext cx="1188531" cy="400110"/>
          </a:xfrm>
          <a:prstGeom prst="rect">
            <a:avLst/>
          </a:prstGeom>
          <a:noFill/>
        </p:spPr>
        <p:txBody>
          <a:bodyPr wrap="square" rtlCol="0">
            <a:spAutoFit/>
          </a:bodyPr>
          <a:lstStyle/>
          <a:p>
            <a:r>
              <a:rPr lang="en-AU" sz="2000" dirty="0">
                <a:latin typeface="VAG Rounded Std Light" panose="020F0502020204020204" pitchFamily="34" charset="0"/>
              </a:rPr>
              <a:t>clitellum</a:t>
            </a:r>
          </a:p>
        </p:txBody>
      </p:sp>
      <p:sp>
        <p:nvSpPr>
          <p:cNvPr id="16" name="TextBox 15">
            <a:extLst>
              <a:ext uri="{FF2B5EF4-FFF2-40B4-BE49-F238E27FC236}">
                <a16:creationId xmlns:a16="http://schemas.microsoft.com/office/drawing/2014/main" id="{737D0E32-5A0D-16D2-D702-1C7CBB729E9C}"/>
              </a:ext>
            </a:extLst>
          </p:cNvPr>
          <p:cNvSpPr txBox="1"/>
          <p:nvPr/>
        </p:nvSpPr>
        <p:spPr>
          <a:xfrm>
            <a:off x="5479827" y="6076092"/>
            <a:ext cx="786823" cy="400110"/>
          </a:xfrm>
          <a:prstGeom prst="rect">
            <a:avLst/>
          </a:prstGeom>
          <a:noFill/>
        </p:spPr>
        <p:txBody>
          <a:bodyPr wrap="square" rtlCol="0">
            <a:spAutoFit/>
          </a:bodyPr>
          <a:lstStyle/>
          <a:p>
            <a:r>
              <a:rPr lang="en-AU" sz="2000" dirty="0">
                <a:latin typeface="VAG Rounded Std Light" panose="020F0502020204020204" pitchFamily="34" charset="0"/>
              </a:rPr>
              <a:t>anus</a:t>
            </a:r>
          </a:p>
        </p:txBody>
      </p:sp>
      <p:sp>
        <p:nvSpPr>
          <p:cNvPr id="18" name="TextBox 17">
            <a:extLst>
              <a:ext uri="{FF2B5EF4-FFF2-40B4-BE49-F238E27FC236}">
                <a16:creationId xmlns:a16="http://schemas.microsoft.com/office/drawing/2014/main" id="{C08CD763-8B5D-1F60-2FBC-0187066AD946}"/>
              </a:ext>
            </a:extLst>
          </p:cNvPr>
          <p:cNvSpPr txBox="1"/>
          <p:nvPr/>
        </p:nvSpPr>
        <p:spPr>
          <a:xfrm>
            <a:off x="6439640" y="6076092"/>
            <a:ext cx="1288355" cy="400110"/>
          </a:xfrm>
          <a:prstGeom prst="rect">
            <a:avLst/>
          </a:prstGeom>
          <a:noFill/>
        </p:spPr>
        <p:txBody>
          <a:bodyPr wrap="square" rtlCol="0">
            <a:spAutoFit/>
          </a:bodyPr>
          <a:lstStyle/>
          <a:p>
            <a:r>
              <a:rPr lang="en-AU" sz="2000" dirty="0">
                <a:latin typeface="VAG Rounded Std Light" panose="020F0502020204020204" pitchFamily="34" charset="0"/>
              </a:rPr>
              <a:t>segments</a:t>
            </a:r>
          </a:p>
        </p:txBody>
      </p:sp>
      <p:sp>
        <p:nvSpPr>
          <p:cNvPr id="19" name="TextBox 18">
            <a:extLst>
              <a:ext uri="{FF2B5EF4-FFF2-40B4-BE49-F238E27FC236}">
                <a16:creationId xmlns:a16="http://schemas.microsoft.com/office/drawing/2014/main" id="{DC496CDF-57A2-480A-10C0-4D930A509F01}"/>
              </a:ext>
            </a:extLst>
          </p:cNvPr>
          <p:cNvSpPr txBox="1"/>
          <p:nvPr/>
        </p:nvSpPr>
        <p:spPr>
          <a:xfrm>
            <a:off x="7942626" y="6076092"/>
            <a:ext cx="874147" cy="584775"/>
          </a:xfrm>
          <a:prstGeom prst="rect">
            <a:avLst/>
          </a:prstGeom>
          <a:noFill/>
        </p:spPr>
        <p:txBody>
          <a:bodyPr wrap="square" rtlCol="0">
            <a:spAutoFit/>
          </a:bodyPr>
          <a:lstStyle/>
          <a:p>
            <a:r>
              <a:rPr lang="en-AU" sz="2000" dirty="0">
                <a:latin typeface="VAG Rounded Std Light" panose="020F0502020204020204" pitchFamily="34" charset="0"/>
              </a:rPr>
              <a:t>setae</a:t>
            </a:r>
          </a:p>
          <a:p>
            <a:r>
              <a:rPr lang="en-AU" sz="1200" dirty="0">
                <a:latin typeface="VAG Rounded Std Light" panose="020F0502020204020204" pitchFamily="34" charset="0"/>
              </a:rPr>
              <a:t>(bristles)</a:t>
            </a:r>
          </a:p>
        </p:txBody>
      </p:sp>
      <p:sp>
        <p:nvSpPr>
          <p:cNvPr id="22" name="TextBox 21">
            <a:extLst>
              <a:ext uri="{FF2B5EF4-FFF2-40B4-BE49-F238E27FC236}">
                <a16:creationId xmlns:a16="http://schemas.microsoft.com/office/drawing/2014/main" id="{F1218A57-AC53-B68E-B1B2-0EC0FCAF06C8}"/>
              </a:ext>
            </a:extLst>
          </p:cNvPr>
          <p:cNvSpPr txBox="1"/>
          <p:nvPr/>
        </p:nvSpPr>
        <p:spPr>
          <a:xfrm>
            <a:off x="288000" y="2704418"/>
            <a:ext cx="2192310" cy="1085618"/>
          </a:xfrm>
          <a:prstGeom prst="rect">
            <a:avLst/>
          </a:prstGeom>
          <a:noFill/>
        </p:spPr>
        <p:txBody>
          <a:bodyPr wrap="square" rtlCol="0">
            <a:spAutoFit/>
          </a:bodyPr>
          <a:lstStyle/>
          <a:p>
            <a:pPr>
              <a:lnSpc>
                <a:spcPts val="2560"/>
              </a:lnSpc>
            </a:pPr>
            <a:r>
              <a:rPr lang="en-AU" sz="2000" b="1" dirty="0">
                <a:latin typeface="VAG Rounded Std Thin" panose="020F0502020204020204" pitchFamily="34" charset="77"/>
              </a:rPr>
              <a:t>Click on the words to label the parts of the worm</a:t>
            </a:r>
          </a:p>
        </p:txBody>
      </p:sp>
    </p:spTree>
    <p:extLst>
      <p:ext uri="{BB962C8B-B14F-4D97-AF65-F5344CB8AC3E}">
        <p14:creationId xmlns:p14="http://schemas.microsoft.com/office/powerpoint/2010/main" val="2522794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7037E-6 L -0.25833 -0.07639 " pathEditMode="relative" rAng="0" ptsTypes="AA">
                                      <p:cBhvr>
                                        <p:cTn id="6" dur="2000" fill="hold"/>
                                        <p:tgtEl>
                                          <p:spTgt spid="5"/>
                                        </p:tgtEl>
                                        <p:attrNameLst>
                                          <p:attrName>ppt_x</p:attrName>
                                          <p:attrName>ppt_y</p:attrName>
                                        </p:attrNameLst>
                                      </p:cBhvr>
                                      <p:rCtr x="-12917" y="-3819"/>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7037E-6 L 0.02813 -0.41505 " pathEditMode="relative" rAng="0" ptsTypes="AA">
                                      <p:cBhvr>
                                        <p:cTn id="11" dur="2000" fill="hold"/>
                                        <p:tgtEl>
                                          <p:spTgt spid="13"/>
                                        </p:tgtEl>
                                        <p:attrNameLst>
                                          <p:attrName>ppt_x</p:attrName>
                                          <p:attrName>ppt_y</p:attrName>
                                        </p:attrNameLst>
                                      </p:cBhvr>
                                      <p:rCtr x="1406" y="-20764"/>
                                    </p:animMotion>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5E-6 3.7037E-6 L -0.27222 -0.64144 " pathEditMode="relative" rAng="0" ptsTypes="AA">
                                      <p:cBhvr>
                                        <p:cTn id="16" dur="2000" fill="hold"/>
                                        <p:tgtEl>
                                          <p:spTgt spid="16"/>
                                        </p:tgtEl>
                                        <p:attrNameLst>
                                          <p:attrName>ppt_x</p:attrName>
                                          <p:attrName>ppt_y</p:attrName>
                                        </p:attrNameLst>
                                      </p:cBhvr>
                                      <p:rCtr x="-13611" y="-32083"/>
                                    </p:animMotion>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7037E-6 L 0.07657 -0.67246 " pathEditMode="relative" rAng="0" ptsTypes="AA">
                                      <p:cBhvr>
                                        <p:cTn id="21" dur="2000" fill="hold"/>
                                        <p:tgtEl>
                                          <p:spTgt spid="18"/>
                                        </p:tgtEl>
                                        <p:attrNameLst>
                                          <p:attrName>ppt_x</p:attrName>
                                          <p:attrName>ppt_y</p:attrName>
                                        </p:attrNameLst>
                                      </p:cBhvr>
                                      <p:rCtr x="3819" y="-33634"/>
                                    </p:animMotion>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55556E-7 -2.22222E-6 L -0.33906 -0.10972 " pathEditMode="relative" rAng="0" ptsTypes="AA">
                                      <p:cBhvr>
                                        <p:cTn id="26" dur="2000" fill="hold"/>
                                        <p:tgtEl>
                                          <p:spTgt spid="19"/>
                                        </p:tgtEl>
                                        <p:attrNameLst>
                                          <p:attrName>ppt_x</p:attrName>
                                          <p:attrName>ppt_y</p:attrName>
                                        </p:attrNameLst>
                                      </p:cBhvr>
                                      <p:rCtr x="-16962" y="-5486"/>
                                    </p:animMotion>
                                  </p:childTnLst>
                                </p:cTn>
                              </p:par>
                            </p:childTnLst>
                          </p:cTn>
                        </p:par>
                      </p:childTnLst>
                    </p:cTn>
                  </p:par>
                </p:childTnLst>
              </p:cTn>
              <p:nextCondLst>
                <p:cond evt="onClick" delay="0">
                  <p:tgtEl>
                    <p:spTgt spid="19"/>
                  </p:tgtEl>
                </p:cond>
              </p:nextCondLst>
            </p:seq>
          </p:childTnLst>
        </p:cTn>
      </p:par>
    </p:tnLst>
    <p:bldLst>
      <p:bldP spid="5" grpId="0"/>
      <p:bldP spid="13" grpId="0"/>
      <p:bldP spid="16"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2A588DC-8AC9-A190-62FA-E44BFCFFE391}"/>
              </a:ext>
            </a:extLst>
          </p:cNvPr>
          <p:cNvSpPr/>
          <p:nvPr/>
        </p:nvSpPr>
        <p:spPr>
          <a:xfrm>
            <a:off x="0" y="5603426"/>
            <a:ext cx="9144000" cy="1257945"/>
          </a:xfrm>
          <a:prstGeom prst="rect">
            <a:avLst/>
          </a:prstGeom>
          <a:solidFill>
            <a:srgbClr val="41A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57E23D-82FC-78AE-F313-A217FC074D82}"/>
              </a:ext>
            </a:extLst>
          </p:cNvPr>
          <p:cNvSpPr txBox="1"/>
          <p:nvPr/>
        </p:nvSpPr>
        <p:spPr>
          <a:xfrm>
            <a:off x="742089" y="1510681"/>
            <a:ext cx="3097289" cy="1016190"/>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 name="Title 1">
            <a:extLst>
              <a:ext uri="{FF2B5EF4-FFF2-40B4-BE49-F238E27FC236}">
                <a16:creationId xmlns:a16="http://schemas.microsoft.com/office/drawing/2014/main" id="{CEFD64C5-F0EC-CD70-2243-D91803F1999C}"/>
              </a:ext>
            </a:extLst>
          </p:cNvPr>
          <p:cNvSpPr>
            <a:spLocks noGrp="1"/>
          </p:cNvSpPr>
          <p:nvPr>
            <p:ph type="title"/>
          </p:nvPr>
        </p:nvSpPr>
        <p:spPr>
          <a:xfrm>
            <a:off x="288000" y="216000"/>
            <a:ext cx="7886700" cy="818216"/>
          </a:xfrm>
        </p:spPr>
        <p:txBody>
          <a:bodyPr/>
          <a:lstStyle/>
          <a:p>
            <a:r>
              <a:rPr lang="en-US" dirty="0"/>
              <a:t>Let’s investigate</a:t>
            </a:r>
          </a:p>
        </p:txBody>
      </p:sp>
      <p:pic>
        <p:nvPicPr>
          <p:cNvPr id="4" name="Graphic 3">
            <a:extLst>
              <a:ext uri="{FF2B5EF4-FFF2-40B4-BE49-F238E27FC236}">
                <a16:creationId xmlns:a16="http://schemas.microsoft.com/office/drawing/2014/main" id="{7C9742D3-DC5C-D095-CE9A-D12B21441B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31417" y="91026"/>
            <a:ext cx="1579769" cy="1562408"/>
          </a:xfrm>
          <a:prstGeom prst="rect">
            <a:avLst/>
          </a:prstGeom>
        </p:spPr>
      </p:pic>
      <p:sp>
        <p:nvSpPr>
          <p:cNvPr id="10" name="TextBox 9">
            <a:extLst>
              <a:ext uri="{FF2B5EF4-FFF2-40B4-BE49-F238E27FC236}">
                <a16:creationId xmlns:a16="http://schemas.microsoft.com/office/drawing/2014/main" id="{7D2422AA-CACD-0E23-763A-5579576B82F0}"/>
              </a:ext>
            </a:extLst>
          </p:cNvPr>
          <p:cNvSpPr txBox="1"/>
          <p:nvPr/>
        </p:nvSpPr>
        <p:spPr>
          <a:xfrm>
            <a:off x="1426623" y="1570773"/>
            <a:ext cx="2331433" cy="784830"/>
          </a:xfrm>
          <a:prstGeom prst="rect">
            <a:avLst/>
          </a:prstGeom>
          <a:noFill/>
        </p:spPr>
        <p:txBody>
          <a:bodyPr wrap="square">
            <a:spAutoFit/>
          </a:bodyPr>
          <a:lstStyle/>
          <a:p>
            <a:r>
              <a:rPr lang="en-AU" sz="1500" b="1" dirty="0">
                <a:latin typeface="VAG Rounded Std Thin" panose="020F0502020204020204" pitchFamily="34" charset="77"/>
                <a:ea typeface="Calibri"/>
                <a:cs typeface="Calibri"/>
                <a:sym typeface="Calibri"/>
              </a:rPr>
              <a:t>1. Observe </a:t>
            </a:r>
            <a:r>
              <a:rPr lang="en-AU" sz="1500" dirty="0">
                <a:latin typeface="VAG Rounded Std Light" panose="020F0502020204020204" pitchFamily="34" charset="0"/>
              </a:rPr>
              <a:t>your worms using a magnifying glass. </a:t>
            </a:r>
            <a:endParaRPr lang="en-US" sz="1500" dirty="0"/>
          </a:p>
          <a:p>
            <a:endParaRPr lang="en-AU" sz="1500" dirty="0">
              <a:solidFill>
                <a:schemeClr val="dk1"/>
              </a:solidFill>
              <a:latin typeface="VAG Rounded Std Light" panose="020F0502020204020204" pitchFamily="34" charset="77"/>
              <a:ea typeface="Calibri"/>
              <a:cs typeface="Calibri"/>
              <a:sym typeface="Calibri"/>
            </a:endParaRPr>
          </a:p>
        </p:txBody>
      </p:sp>
      <p:sp>
        <p:nvSpPr>
          <p:cNvPr id="13" name="TextBox 12">
            <a:extLst>
              <a:ext uri="{FF2B5EF4-FFF2-40B4-BE49-F238E27FC236}">
                <a16:creationId xmlns:a16="http://schemas.microsoft.com/office/drawing/2014/main" id="{9209E78D-2869-C6B3-2FEB-E6B4431C914F}"/>
              </a:ext>
            </a:extLst>
          </p:cNvPr>
          <p:cNvSpPr txBox="1"/>
          <p:nvPr/>
        </p:nvSpPr>
        <p:spPr>
          <a:xfrm>
            <a:off x="4523641" y="1516943"/>
            <a:ext cx="4391757" cy="2593828"/>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4" name="TextBox 13">
            <a:extLst>
              <a:ext uri="{FF2B5EF4-FFF2-40B4-BE49-F238E27FC236}">
                <a16:creationId xmlns:a16="http://schemas.microsoft.com/office/drawing/2014/main" id="{7C36A14E-0D98-7DC2-2723-739907779ECB}"/>
              </a:ext>
            </a:extLst>
          </p:cNvPr>
          <p:cNvSpPr txBox="1"/>
          <p:nvPr/>
        </p:nvSpPr>
        <p:spPr>
          <a:xfrm>
            <a:off x="5033154" y="1536956"/>
            <a:ext cx="3778032" cy="338554"/>
          </a:xfrm>
          <a:prstGeom prst="rect">
            <a:avLst/>
          </a:prstGeom>
          <a:noFill/>
        </p:spPr>
        <p:txBody>
          <a:bodyPr wrap="square">
            <a:spAutoFit/>
          </a:bodyPr>
          <a:lstStyle/>
          <a:p>
            <a:r>
              <a:rPr lang="en-AU" sz="1600" b="1" dirty="0">
                <a:solidFill>
                  <a:schemeClr val="dk1"/>
                </a:solidFill>
                <a:latin typeface="VAG Rounded Std Thin" panose="020F0502020204020204" pitchFamily="34" charset="77"/>
                <a:ea typeface="Calibri"/>
                <a:cs typeface="Calibri"/>
                <a:sym typeface="Calibri"/>
              </a:rPr>
              <a:t>3. Record</a:t>
            </a:r>
            <a:r>
              <a:rPr lang="en-AU" sz="1600" dirty="0">
                <a:solidFill>
                  <a:schemeClr val="dk1"/>
                </a:solidFill>
                <a:latin typeface="VAG Rounded Std Light" panose="020F0502020204020204" pitchFamily="34" charset="77"/>
                <a:ea typeface="Calibri"/>
                <a:cs typeface="Calibri"/>
                <a:sym typeface="Calibri"/>
              </a:rPr>
              <a:t> </a:t>
            </a:r>
            <a:r>
              <a:rPr lang="en-AU" sz="1600" dirty="0">
                <a:latin typeface="VAG Rounded Std Light" panose="020F0502020204020204" pitchFamily="34" charset="0"/>
              </a:rPr>
              <a:t>observations about the worm: </a:t>
            </a:r>
          </a:p>
        </p:txBody>
      </p:sp>
      <p:sp>
        <p:nvSpPr>
          <p:cNvPr id="24" name="TextBox 23">
            <a:extLst>
              <a:ext uri="{FF2B5EF4-FFF2-40B4-BE49-F238E27FC236}">
                <a16:creationId xmlns:a16="http://schemas.microsoft.com/office/drawing/2014/main" id="{BDF60782-4E39-C828-04F6-EEA7543B9883}"/>
              </a:ext>
            </a:extLst>
          </p:cNvPr>
          <p:cNvSpPr txBox="1"/>
          <p:nvPr/>
        </p:nvSpPr>
        <p:spPr>
          <a:xfrm>
            <a:off x="4554647" y="4276803"/>
            <a:ext cx="4360751" cy="1126186"/>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25" name="TextBox 24">
            <a:extLst>
              <a:ext uri="{FF2B5EF4-FFF2-40B4-BE49-F238E27FC236}">
                <a16:creationId xmlns:a16="http://schemas.microsoft.com/office/drawing/2014/main" id="{89039A49-C937-A13B-3809-7DB7E9B8AFBA}"/>
              </a:ext>
            </a:extLst>
          </p:cNvPr>
          <p:cNvSpPr txBox="1"/>
          <p:nvPr/>
        </p:nvSpPr>
        <p:spPr>
          <a:xfrm>
            <a:off x="5043836" y="4362795"/>
            <a:ext cx="2555667" cy="1015663"/>
          </a:xfrm>
          <a:prstGeom prst="rect">
            <a:avLst/>
          </a:prstGeom>
          <a:noFill/>
        </p:spPr>
        <p:txBody>
          <a:bodyPr wrap="square">
            <a:spAutoFit/>
          </a:bodyPr>
          <a:lstStyle/>
          <a:p>
            <a:r>
              <a:rPr lang="en-AU" sz="1500" b="1" dirty="0">
                <a:solidFill>
                  <a:schemeClr val="dk1"/>
                </a:solidFill>
                <a:latin typeface="VAG Rounded Std Thin" panose="020F0502020204020204" pitchFamily="34" charset="77"/>
                <a:ea typeface="Calibri"/>
                <a:cs typeface="Calibri"/>
                <a:sym typeface="Calibri"/>
              </a:rPr>
              <a:t>4. Measure</a:t>
            </a:r>
            <a:r>
              <a:rPr lang="en-AU" sz="1500" dirty="0">
                <a:solidFill>
                  <a:schemeClr val="dk1"/>
                </a:solidFill>
                <a:latin typeface="VAG Rounded Std Light" panose="020F0502020204020204" pitchFamily="34" charset="77"/>
                <a:ea typeface="Calibri"/>
                <a:cs typeface="Calibri"/>
                <a:sym typeface="Calibri"/>
              </a:rPr>
              <a:t> </a:t>
            </a:r>
            <a:r>
              <a:rPr lang="en-AU" sz="1500" dirty="0">
                <a:solidFill>
                  <a:prstClr val="black"/>
                </a:solidFill>
                <a:latin typeface="VAG Rounded Std Light" panose="020F0502020204020204" pitchFamily="34" charset="0"/>
              </a:rPr>
              <a:t>the length and weight of your worms. Record your measurements in a table.</a:t>
            </a:r>
            <a:endParaRPr lang="en-US" sz="1500" dirty="0"/>
          </a:p>
        </p:txBody>
      </p:sp>
      <p:sp>
        <p:nvSpPr>
          <p:cNvPr id="26" name="TextBox 25">
            <a:extLst>
              <a:ext uri="{FF2B5EF4-FFF2-40B4-BE49-F238E27FC236}">
                <a16:creationId xmlns:a16="http://schemas.microsoft.com/office/drawing/2014/main" id="{F769389C-5B3F-FD41-9CD3-8F74F2FCE6E6}"/>
              </a:ext>
            </a:extLst>
          </p:cNvPr>
          <p:cNvSpPr txBox="1"/>
          <p:nvPr/>
        </p:nvSpPr>
        <p:spPr>
          <a:xfrm>
            <a:off x="1358042" y="5668495"/>
            <a:ext cx="7557357" cy="1107996"/>
          </a:xfrm>
          <a:prstGeom prst="rect">
            <a:avLst/>
          </a:prstGeom>
          <a:noFill/>
        </p:spPr>
        <p:txBody>
          <a:bodyPr wrap="square" rtlCol="0">
            <a:spAutoFit/>
          </a:bodyPr>
          <a:lstStyle/>
          <a:p>
            <a:r>
              <a:rPr lang="en-AU" b="1" dirty="0">
                <a:solidFill>
                  <a:schemeClr val="bg1"/>
                </a:solidFill>
                <a:latin typeface="VAG Rounded Std Thin" panose="020F0502020204020204" pitchFamily="34" charset="77"/>
              </a:rPr>
              <a:t>Making it digital</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Take a photo of a worm and use the text tool to add labels in the correct places.</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Use a voice record function to record your observations about the worm.</a:t>
            </a:r>
          </a:p>
          <a:p>
            <a:pPr marL="285750" indent="-285750">
              <a:buFont typeface="Arial" panose="020B0604020202020204" pitchFamily="34" charset="0"/>
              <a:buChar char="•"/>
            </a:pPr>
            <a:r>
              <a:rPr lang="en-AU" sz="1600" dirty="0">
                <a:solidFill>
                  <a:schemeClr val="bg1"/>
                </a:solidFill>
                <a:latin typeface="VAG Rounded Std Light" panose="020F0502020204020204" pitchFamily="34" charset="0"/>
              </a:rPr>
              <a:t>Create a digital table to record measurements using an app of your choosing.</a:t>
            </a:r>
          </a:p>
        </p:txBody>
      </p:sp>
      <p:pic>
        <p:nvPicPr>
          <p:cNvPr id="34" name="Picture 33">
            <a:extLst>
              <a:ext uri="{FF2B5EF4-FFF2-40B4-BE49-F238E27FC236}">
                <a16:creationId xmlns:a16="http://schemas.microsoft.com/office/drawing/2014/main" id="{BE629BE6-8322-073C-28F2-54254846E951}"/>
              </a:ext>
            </a:extLst>
          </p:cNvPr>
          <p:cNvPicPr>
            <a:picLocks noChangeAspect="1"/>
          </p:cNvPicPr>
          <p:nvPr/>
        </p:nvPicPr>
        <p:blipFill>
          <a:blip r:embed="rId5"/>
          <a:stretch>
            <a:fillRect/>
          </a:stretch>
        </p:blipFill>
        <p:spPr>
          <a:xfrm>
            <a:off x="354133" y="1455011"/>
            <a:ext cx="939800" cy="876300"/>
          </a:xfrm>
          <a:prstGeom prst="rect">
            <a:avLst/>
          </a:prstGeom>
        </p:spPr>
      </p:pic>
      <p:pic>
        <p:nvPicPr>
          <p:cNvPr id="37" name="Picture 36">
            <a:extLst>
              <a:ext uri="{FF2B5EF4-FFF2-40B4-BE49-F238E27FC236}">
                <a16:creationId xmlns:a16="http://schemas.microsoft.com/office/drawing/2014/main" id="{B0B29B73-38A0-6DD1-8BEE-4637F399B557}"/>
              </a:ext>
            </a:extLst>
          </p:cNvPr>
          <p:cNvPicPr>
            <a:picLocks noChangeAspect="1"/>
          </p:cNvPicPr>
          <p:nvPr/>
        </p:nvPicPr>
        <p:blipFill>
          <a:blip r:embed="rId6"/>
          <a:stretch>
            <a:fillRect/>
          </a:stretch>
        </p:blipFill>
        <p:spPr>
          <a:xfrm>
            <a:off x="354133" y="5764459"/>
            <a:ext cx="899150" cy="588729"/>
          </a:xfrm>
          <a:prstGeom prst="rect">
            <a:avLst/>
          </a:prstGeom>
        </p:spPr>
      </p:pic>
      <p:pic>
        <p:nvPicPr>
          <p:cNvPr id="3" name="Picture 2" descr="A cartoon of a worm&#10;&#10;AI-generated content may be incorrect.">
            <a:extLst>
              <a:ext uri="{FF2B5EF4-FFF2-40B4-BE49-F238E27FC236}">
                <a16:creationId xmlns:a16="http://schemas.microsoft.com/office/drawing/2014/main" id="{F5033468-0E13-D6E5-4FA0-AE75E2F3D7A5}"/>
              </a:ext>
            </a:extLst>
          </p:cNvPr>
          <p:cNvPicPr>
            <a:picLocks noChangeAspect="1"/>
          </p:cNvPicPr>
          <p:nvPr/>
        </p:nvPicPr>
        <p:blipFill>
          <a:blip r:embed="rId7"/>
          <a:stretch>
            <a:fillRect/>
          </a:stretch>
        </p:blipFill>
        <p:spPr>
          <a:xfrm rot="20973648">
            <a:off x="4064080" y="242233"/>
            <a:ext cx="916314" cy="647514"/>
          </a:xfrm>
          <a:prstGeom prst="rect">
            <a:avLst/>
          </a:prstGeom>
        </p:spPr>
      </p:pic>
      <p:sp>
        <p:nvSpPr>
          <p:cNvPr id="5" name="TextBox 4">
            <a:extLst>
              <a:ext uri="{FF2B5EF4-FFF2-40B4-BE49-F238E27FC236}">
                <a16:creationId xmlns:a16="http://schemas.microsoft.com/office/drawing/2014/main" id="{5863687F-7D7B-1300-F4A9-86EB79AEEAAB}"/>
              </a:ext>
            </a:extLst>
          </p:cNvPr>
          <p:cNvSpPr txBox="1"/>
          <p:nvPr/>
        </p:nvSpPr>
        <p:spPr>
          <a:xfrm rot="21430211">
            <a:off x="4387716" y="304665"/>
            <a:ext cx="3107128" cy="692497"/>
          </a:xfrm>
          <a:prstGeom prst="rect">
            <a:avLst/>
          </a:prstGeom>
          <a:noFill/>
        </p:spPr>
        <p:txBody>
          <a:bodyPr wrap="square">
            <a:spAutoFit/>
          </a:bodyPr>
          <a:lstStyle/>
          <a:p>
            <a:pPr lvl="0" algn="ctr">
              <a:defRPr/>
            </a:pPr>
            <a:r>
              <a:rPr lang="en-AU" sz="1300" b="1" dirty="0">
                <a:solidFill>
                  <a:schemeClr val="bg1"/>
                </a:solidFill>
                <a:latin typeface="VAG Rounded Std Thin" panose="020F0502020204020204" pitchFamily="34" charset="77"/>
              </a:rPr>
              <a:t>Remember, worms are living creatures. They need to be treated gently and touched as little as possible.</a:t>
            </a:r>
          </a:p>
        </p:txBody>
      </p:sp>
      <p:pic>
        <p:nvPicPr>
          <p:cNvPr id="6" name="Picture 5">
            <a:extLst>
              <a:ext uri="{FF2B5EF4-FFF2-40B4-BE49-F238E27FC236}">
                <a16:creationId xmlns:a16="http://schemas.microsoft.com/office/drawing/2014/main" id="{787271BE-2664-F363-0353-B0382F214F3D}"/>
              </a:ext>
            </a:extLst>
          </p:cNvPr>
          <p:cNvPicPr>
            <a:picLocks noChangeAspect="1"/>
          </p:cNvPicPr>
          <p:nvPr/>
        </p:nvPicPr>
        <p:blipFill>
          <a:blip r:embed="rId8"/>
          <a:stretch>
            <a:fillRect/>
          </a:stretch>
        </p:blipFill>
        <p:spPr>
          <a:xfrm>
            <a:off x="4025793" y="1455011"/>
            <a:ext cx="939800" cy="876300"/>
          </a:xfrm>
          <a:prstGeom prst="rect">
            <a:avLst/>
          </a:prstGeom>
        </p:spPr>
      </p:pic>
      <p:pic>
        <p:nvPicPr>
          <p:cNvPr id="7" name="Picture 6">
            <a:extLst>
              <a:ext uri="{FF2B5EF4-FFF2-40B4-BE49-F238E27FC236}">
                <a16:creationId xmlns:a16="http://schemas.microsoft.com/office/drawing/2014/main" id="{26BCB6C6-DFA5-DC61-0E62-BAD21C4F11F1}"/>
              </a:ext>
            </a:extLst>
          </p:cNvPr>
          <p:cNvPicPr>
            <a:picLocks noChangeAspect="1"/>
          </p:cNvPicPr>
          <p:nvPr/>
        </p:nvPicPr>
        <p:blipFill>
          <a:blip r:embed="rId9"/>
          <a:stretch>
            <a:fillRect/>
          </a:stretch>
        </p:blipFill>
        <p:spPr>
          <a:xfrm>
            <a:off x="4025793" y="4196038"/>
            <a:ext cx="927239" cy="866886"/>
          </a:xfrm>
          <a:prstGeom prst="rect">
            <a:avLst/>
          </a:prstGeom>
        </p:spPr>
      </p:pic>
      <p:pic>
        <p:nvPicPr>
          <p:cNvPr id="9" name="Picture 8" descr="A diagram of a worm&#10;&#10;AI-generated content may be incorrect.">
            <a:extLst>
              <a:ext uri="{FF2B5EF4-FFF2-40B4-BE49-F238E27FC236}">
                <a16:creationId xmlns:a16="http://schemas.microsoft.com/office/drawing/2014/main" id="{1C28B961-0497-61BB-BCAB-AD9BC9F020DD}"/>
              </a:ext>
            </a:extLst>
          </p:cNvPr>
          <p:cNvPicPr>
            <a:picLocks noChangeAspect="1"/>
          </p:cNvPicPr>
          <p:nvPr/>
        </p:nvPicPr>
        <p:blipFill>
          <a:blip r:embed="rId10"/>
          <a:stretch>
            <a:fillRect/>
          </a:stretch>
        </p:blipFill>
        <p:spPr>
          <a:xfrm>
            <a:off x="7622745" y="3877804"/>
            <a:ext cx="1004369" cy="1428896"/>
          </a:xfrm>
          <a:prstGeom prst="rect">
            <a:avLst/>
          </a:prstGeom>
        </p:spPr>
      </p:pic>
      <p:sp>
        <p:nvSpPr>
          <p:cNvPr id="11" name="TextBox 10">
            <a:extLst>
              <a:ext uri="{FF2B5EF4-FFF2-40B4-BE49-F238E27FC236}">
                <a16:creationId xmlns:a16="http://schemas.microsoft.com/office/drawing/2014/main" id="{907F333F-B096-1D25-27D1-5BE8913EF14E}"/>
              </a:ext>
            </a:extLst>
          </p:cNvPr>
          <p:cNvSpPr txBox="1"/>
          <p:nvPr/>
        </p:nvSpPr>
        <p:spPr>
          <a:xfrm>
            <a:off x="714709" y="2740035"/>
            <a:ext cx="3124669" cy="2667831"/>
          </a:xfrm>
          <a:prstGeom prst="roundRect">
            <a:avLst/>
          </a:prstGeom>
          <a:solidFill>
            <a:srgbClr val="FFD800">
              <a:alpha val="25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latin typeface="VAG Rounded Std Light" panose="020F0502020204020204" pitchFamily="34" charset="77"/>
              <a:cs typeface="Calibri" panose="020F0502020204030204" pitchFamily="34" charset="0"/>
            </a:endParaRPr>
          </a:p>
        </p:txBody>
      </p:sp>
      <p:sp>
        <p:nvSpPr>
          <p:cNvPr id="19" name="TextBox 18">
            <a:extLst>
              <a:ext uri="{FF2B5EF4-FFF2-40B4-BE49-F238E27FC236}">
                <a16:creationId xmlns:a16="http://schemas.microsoft.com/office/drawing/2014/main" id="{FEAFD2AF-EC8A-E55F-4FA7-29DB3EEF0CC3}"/>
              </a:ext>
            </a:extLst>
          </p:cNvPr>
          <p:cNvSpPr txBox="1"/>
          <p:nvPr/>
        </p:nvSpPr>
        <p:spPr>
          <a:xfrm>
            <a:off x="1370355" y="2815854"/>
            <a:ext cx="2192104" cy="2400657"/>
          </a:xfrm>
          <a:prstGeom prst="rect">
            <a:avLst/>
          </a:prstGeom>
          <a:noFill/>
        </p:spPr>
        <p:txBody>
          <a:bodyPr wrap="square">
            <a:spAutoFit/>
          </a:bodyPr>
          <a:lstStyle/>
          <a:p>
            <a:r>
              <a:rPr lang="en-AU" sz="1500" b="1" dirty="0">
                <a:solidFill>
                  <a:schemeClr val="dk1"/>
                </a:solidFill>
                <a:latin typeface="VAG Rounded Std Thin" panose="020F0502020204020204" pitchFamily="34" charset="77"/>
                <a:ea typeface="Calibri"/>
                <a:cs typeface="Calibri"/>
                <a:sym typeface="Calibri"/>
              </a:rPr>
              <a:t>2. Complete</a:t>
            </a:r>
            <a:r>
              <a:rPr lang="en-AU" sz="1500" dirty="0">
                <a:solidFill>
                  <a:schemeClr val="dk1"/>
                </a:solidFill>
                <a:latin typeface="VAG Rounded Std Light" panose="020F0502020204020204" pitchFamily="34" charset="77"/>
                <a:ea typeface="Calibri"/>
                <a:cs typeface="Calibri"/>
                <a:sym typeface="Calibri"/>
              </a:rPr>
              <a:t> </a:t>
            </a:r>
            <a:r>
              <a:rPr lang="en-AU" sz="1500" dirty="0">
                <a:latin typeface="VAG Rounded Std Light" panose="020F0502020204020204" pitchFamily="34" charset="0"/>
              </a:rPr>
              <a:t>a scientific drawing of your earthworm. Label the following parts on your diagram: </a:t>
            </a:r>
          </a:p>
          <a:p>
            <a:pPr marL="176400" lvl="0" indent="-177750">
              <a:lnSpc>
                <a:spcPct val="100000"/>
              </a:lnSpc>
              <a:buFont typeface="Arial" panose="020B0604020202020204" pitchFamily="34" charset="0"/>
              <a:buChar char="•"/>
            </a:pPr>
            <a:r>
              <a:rPr lang="en-AU" sz="1500" dirty="0">
                <a:latin typeface="VAG Rounded Std Light" panose="020F0502020204020204" pitchFamily="34" charset="0"/>
              </a:rPr>
              <a:t>clitellum</a:t>
            </a:r>
          </a:p>
          <a:p>
            <a:pPr marL="176400" lvl="0" indent="-177750">
              <a:lnSpc>
                <a:spcPct val="100000"/>
              </a:lnSpc>
              <a:buFont typeface="Arial" panose="020B0604020202020204" pitchFamily="34" charset="0"/>
              <a:buChar char="•"/>
            </a:pPr>
            <a:r>
              <a:rPr lang="en-AU" sz="1500" dirty="0">
                <a:latin typeface="VAG Rounded Std Light" panose="020F0502020204020204" pitchFamily="34" charset="0"/>
              </a:rPr>
              <a:t>anus</a:t>
            </a:r>
          </a:p>
          <a:p>
            <a:pPr marL="176400" lvl="0" indent="-177750">
              <a:lnSpc>
                <a:spcPct val="100000"/>
              </a:lnSpc>
              <a:buFont typeface="Arial" panose="020B0604020202020204" pitchFamily="34" charset="0"/>
              <a:buChar char="•"/>
            </a:pPr>
            <a:r>
              <a:rPr lang="en-AU" sz="1500" dirty="0">
                <a:latin typeface="VAG Rounded Std Light" panose="020F0502020204020204" pitchFamily="34" charset="0"/>
              </a:rPr>
              <a:t>mouth</a:t>
            </a:r>
          </a:p>
          <a:p>
            <a:pPr marL="176400" lvl="0" indent="-177750">
              <a:lnSpc>
                <a:spcPct val="100000"/>
              </a:lnSpc>
              <a:buFont typeface="Arial" panose="020B0604020202020204" pitchFamily="34" charset="0"/>
              <a:buChar char="•"/>
            </a:pPr>
            <a:r>
              <a:rPr lang="en-AU" sz="1500" dirty="0">
                <a:latin typeface="VAG Rounded Std Light" panose="020F0502020204020204" pitchFamily="34" charset="0"/>
              </a:rPr>
              <a:t>segments</a:t>
            </a:r>
          </a:p>
          <a:p>
            <a:pPr marL="176400" lvl="0" indent="-177750">
              <a:lnSpc>
                <a:spcPct val="100000"/>
              </a:lnSpc>
              <a:buFont typeface="Arial" panose="020B0604020202020204" pitchFamily="34" charset="0"/>
              <a:buChar char="•"/>
            </a:pPr>
            <a:r>
              <a:rPr lang="en-AU" sz="1500" dirty="0">
                <a:latin typeface="VAG Rounded Std Light" panose="020F0502020204020204" pitchFamily="34" charset="0"/>
              </a:rPr>
              <a:t>bristles (setae)</a:t>
            </a:r>
            <a:endParaRPr lang="en-US" sz="1500" dirty="0"/>
          </a:p>
        </p:txBody>
      </p:sp>
      <p:sp>
        <p:nvSpPr>
          <p:cNvPr id="15" name="TextBox 14">
            <a:extLst>
              <a:ext uri="{FF2B5EF4-FFF2-40B4-BE49-F238E27FC236}">
                <a16:creationId xmlns:a16="http://schemas.microsoft.com/office/drawing/2014/main" id="{FB7ABA9A-2F91-CF0F-1AE1-145AEF1675E9}"/>
              </a:ext>
            </a:extLst>
          </p:cNvPr>
          <p:cNvSpPr txBox="1"/>
          <p:nvPr/>
        </p:nvSpPr>
        <p:spPr>
          <a:xfrm>
            <a:off x="5056396" y="1810085"/>
            <a:ext cx="3666980" cy="2246769"/>
          </a:xfrm>
          <a:prstGeom prst="rect">
            <a:avLst/>
          </a:prstGeom>
          <a:noFill/>
        </p:spPr>
        <p:txBody>
          <a:bodyPr wrap="square">
            <a:spAutoFit/>
          </a:bodyPr>
          <a:lstStyle/>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smell</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colour</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number of segments</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can you find the worm’s head and tail?</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does it have eyes, a nose, hair, or a mouth?</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how does the worm’s skin feel?</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do you think the worm has a skeleton?</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how does the worm move?</a:t>
            </a:r>
          </a:p>
          <a:p>
            <a:pPr marL="176400" lvl="0" indent="-176400" algn="l">
              <a:lnSpc>
                <a:spcPct val="100000"/>
              </a:lnSpc>
              <a:buFont typeface="Arial" panose="020B0604020202020204" pitchFamily="34" charset="0"/>
              <a:buChar char="•"/>
            </a:pPr>
            <a:r>
              <a:rPr lang="en-AU" sz="1400" dirty="0">
                <a:latin typeface="VAG Rounded Std Light" panose="020F0502020204020204" pitchFamily="34" charset="0"/>
              </a:rPr>
              <a:t>does the worm have any special features? Describe them.</a:t>
            </a:r>
            <a:endParaRPr lang="en-US" sz="1400" dirty="0"/>
          </a:p>
        </p:txBody>
      </p:sp>
      <p:pic>
        <p:nvPicPr>
          <p:cNvPr id="33" name="Picture 32">
            <a:extLst>
              <a:ext uri="{FF2B5EF4-FFF2-40B4-BE49-F238E27FC236}">
                <a16:creationId xmlns:a16="http://schemas.microsoft.com/office/drawing/2014/main" id="{B18AE96E-5F15-BE32-3095-57F3655694E1}"/>
              </a:ext>
            </a:extLst>
          </p:cNvPr>
          <p:cNvPicPr>
            <a:picLocks noChangeAspect="1"/>
          </p:cNvPicPr>
          <p:nvPr/>
        </p:nvPicPr>
        <p:blipFill>
          <a:blip r:embed="rId11"/>
          <a:stretch>
            <a:fillRect/>
          </a:stretch>
        </p:blipFill>
        <p:spPr>
          <a:xfrm>
            <a:off x="354133" y="2637329"/>
            <a:ext cx="939800" cy="876300"/>
          </a:xfrm>
          <a:prstGeom prst="rect">
            <a:avLst/>
          </a:prstGeom>
        </p:spPr>
      </p:pic>
    </p:spTree>
    <p:extLst>
      <p:ext uri="{BB962C8B-B14F-4D97-AF65-F5344CB8AC3E}">
        <p14:creationId xmlns:p14="http://schemas.microsoft.com/office/powerpoint/2010/main" val="34979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A311-B54B-8B24-469C-503FB5ED63AD}"/>
              </a:ext>
            </a:extLst>
          </p:cNvPr>
          <p:cNvSpPr>
            <a:spLocks noGrp="1"/>
          </p:cNvSpPr>
          <p:nvPr>
            <p:ph type="title"/>
          </p:nvPr>
        </p:nvSpPr>
        <p:spPr>
          <a:xfrm>
            <a:off x="288000" y="216000"/>
            <a:ext cx="6204122" cy="923329"/>
          </a:xfrm>
        </p:spPr>
        <p:txBody>
          <a:bodyPr lIns="90000">
            <a:normAutofit fontScale="90000"/>
          </a:bodyPr>
          <a:lstStyle/>
          <a:p>
            <a:r>
              <a:rPr lang="en-US" dirty="0"/>
              <a:t>Classifying living things by observable characteristics</a:t>
            </a:r>
            <a:endParaRPr lang="en-AU" dirty="0"/>
          </a:p>
        </p:txBody>
      </p:sp>
      <p:sp>
        <p:nvSpPr>
          <p:cNvPr id="5" name="TextBox 4">
            <a:extLst>
              <a:ext uri="{FF2B5EF4-FFF2-40B4-BE49-F238E27FC236}">
                <a16:creationId xmlns:a16="http://schemas.microsoft.com/office/drawing/2014/main" id="{B39CDC97-5AA5-D237-2D2B-B6A98CC80520}"/>
              </a:ext>
            </a:extLst>
          </p:cNvPr>
          <p:cNvSpPr txBox="1"/>
          <p:nvPr/>
        </p:nvSpPr>
        <p:spPr>
          <a:xfrm>
            <a:off x="274630" y="1531351"/>
            <a:ext cx="7237342" cy="923330"/>
          </a:xfrm>
          <a:prstGeom prst="rect">
            <a:avLst/>
          </a:prstGeom>
          <a:noFill/>
        </p:spPr>
        <p:txBody>
          <a:bodyPr wrap="square" rtlCol="0">
            <a:spAutoFit/>
          </a:bodyPr>
          <a:lstStyle/>
          <a:p>
            <a:r>
              <a:rPr lang="en-US" dirty="0">
                <a:latin typeface="VAG Rounded Std Light" panose="020F0502020204020204" pitchFamily="34" charset="77"/>
              </a:rPr>
              <a:t>What are the similarities and differences between the characteristics of these animals and the characteristics of a worm. Consider things like number of legs, body covering, habitat, etc. </a:t>
            </a:r>
            <a:endParaRPr lang="en-AU" dirty="0">
              <a:latin typeface="VAG Rounded Std Light" panose="020F0502020204020204" pitchFamily="34" charset="77"/>
            </a:endParaRPr>
          </a:p>
        </p:txBody>
      </p:sp>
      <p:pic>
        <p:nvPicPr>
          <p:cNvPr id="6" name="Picture 5" descr="A brown and white spotted animal&#10;&#10;AI-generated content may be incorrect.">
            <a:extLst>
              <a:ext uri="{FF2B5EF4-FFF2-40B4-BE49-F238E27FC236}">
                <a16:creationId xmlns:a16="http://schemas.microsoft.com/office/drawing/2014/main" id="{FF7B1675-77D5-1F98-79A8-BF2573FE7FC0}"/>
              </a:ext>
            </a:extLst>
          </p:cNvPr>
          <p:cNvPicPr>
            <a:picLocks noChangeAspect="1"/>
          </p:cNvPicPr>
          <p:nvPr/>
        </p:nvPicPr>
        <p:blipFill>
          <a:blip r:embed="rId2"/>
          <a:stretch>
            <a:fillRect/>
          </a:stretch>
        </p:blipFill>
        <p:spPr>
          <a:xfrm>
            <a:off x="6559183" y="3804461"/>
            <a:ext cx="2422566" cy="1620791"/>
          </a:xfrm>
          <a:prstGeom prst="rect">
            <a:avLst/>
          </a:prstGeom>
        </p:spPr>
      </p:pic>
      <p:pic>
        <p:nvPicPr>
          <p:cNvPr id="9" name="Picture 8" descr="A red fish with a white background&#10;&#10;AI-generated content may be incorrect.">
            <a:extLst>
              <a:ext uri="{FF2B5EF4-FFF2-40B4-BE49-F238E27FC236}">
                <a16:creationId xmlns:a16="http://schemas.microsoft.com/office/drawing/2014/main" id="{4BE12BBC-3D73-8516-ECD8-FC3D2641CC62}"/>
              </a:ext>
            </a:extLst>
          </p:cNvPr>
          <p:cNvPicPr>
            <a:picLocks noChangeAspect="1"/>
          </p:cNvPicPr>
          <p:nvPr/>
        </p:nvPicPr>
        <p:blipFill>
          <a:blip r:embed="rId3"/>
          <a:stretch>
            <a:fillRect/>
          </a:stretch>
        </p:blipFill>
        <p:spPr>
          <a:xfrm>
            <a:off x="3226554" y="4151755"/>
            <a:ext cx="2600325" cy="1438275"/>
          </a:xfrm>
          <a:prstGeom prst="rect">
            <a:avLst/>
          </a:prstGeom>
        </p:spPr>
      </p:pic>
      <p:pic>
        <p:nvPicPr>
          <p:cNvPr id="11" name="Picture 10" descr="A kangaroo with a baby kangaroo&#10;&#10;AI-generated content may be incorrect.">
            <a:extLst>
              <a:ext uri="{FF2B5EF4-FFF2-40B4-BE49-F238E27FC236}">
                <a16:creationId xmlns:a16="http://schemas.microsoft.com/office/drawing/2014/main" id="{A72BF9A0-6312-A4F9-DAB5-2DA854445821}"/>
              </a:ext>
            </a:extLst>
          </p:cNvPr>
          <p:cNvPicPr>
            <a:picLocks noChangeAspect="1"/>
          </p:cNvPicPr>
          <p:nvPr/>
        </p:nvPicPr>
        <p:blipFill>
          <a:blip r:embed="rId4"/>
          <a:stretch>
            <a:fillRect/>
          </a:stretch>
        </p:blipFill>
        <p:spPr>
          <a:xfrm>
            <a:off x="3155656" y="2706245"/>
            <a:ext cx="2131913" cy="1509789"/>
          </a:xfrm>
          <a:prstGeom prst="rect">
            <a:avLst/>
          </a:prstGeom>
        </p:spPr>
      </p:pic>
      <p:pic>
        <p:nvPicPr>
          <p:cNvPr id="13" name="Picture 12" descr="A brown and yellow snake&#10;&#10;AI-generated content may be incorrect.">
            <a:extLst>
              <a:ext uri="{FF2B5EF4-FFF2-40B4-BE49-F238E27FC236}">
                <a16:creationId xmlns:a16="http://schemas.microsoft.com/office/drawing/2014/main" id="{007AE04E-8C54-F48A-A041-7FEE1EAF3F39}"/>
              </a:ext>
            </a:extLst>
          </p:cNvPr>
          <p:cNvPicPr>
            <a:picLocks noChangeAspect="1"/>
          </p:cNvPicPr>
          <p:nvPr/>
        </p:nvPicPr>
        <p:blipFill>
          <a:blip r:embed="rId5"/>
          <a:stretch>
            <a:fillRect/>
          </a:stretch>
        </p:blipFill>
        <p:spPr>
          <a:xfrm>
            <a:off x="162251" y="4044127"/>
            <a:ext cx="2219111" cy="1381125"/>
          </a:xfrm>
          <a:prstGeom prst="rect">
            <a:avLst/>
          </a:prstGeom>
        </p:spPr>
      </p:pic>
      <p:pic>
        <p:nvPicPr>
          <p:cNvPr id="15" name="Picture 14" descr="A close-up of a slug&#10;&#10;AI-generated content may be incorrect.">
            <a:extLst>
              <a:ext uri="{FF2B5EF4-FFF2-40B4-BE49-F238E27FC236}">
                <a16:creationId xmlns:a16="http://schemas.microsoft.com/office/drawing/2014/main" id="{412C46B3-AEDB-8F91-A5C2-1C00FB45DDC2}"/>
              </a:ext>
            </a:extLst>
          </p:cNvPr>
          <p:cNvPicPr>
            <a:picLocks noChangeAspect="1"/>
          </p:cNvPicPr>
          <p:nvPr/>
        </p:nvPicPr>
        <p:blipFill>
          <a:blip r:embed="rId6"/>
          <a:stretch>
            <a:fillRect/>
          </a:stretch>
        </p:blipFill>
        <p:spPr>
          <a:xfrm>
            <a:off x="3236080" y="5452796"/>
            <a:ext cx="2581275" cy="1381125"/>
          </a:xfrm>
          <a:prstGeom prst="rect">
            <a:avLst/>
          </a:prstGeom>
        </p:spPr>
      </p:pic>
      <p:pic>
        <p:nvPicPr>
          <p:cNvPr id="17" name="Picture 16" descr="A close up of a bug&#10;&#10;AI-generated content may be incorrect.">
            <a:extLst>
              <a:ext uri="{FF2B5EF4-FFF2-40B4-BE49-F238E27FC236}">
                <a16:creationId xmlns:a16="http://schemas.microsoft.com/office/drawing/2014/main" id="{2F335120-E224-4C86-ADF6-B82694B75381}"/>
              </a:ext>
            </a:extLst>
          </p:cNvPr>
          <p:cNvPicPr>
            <a:picLocks noChangeAspect="1"/>
          </p:cNvPicPr>
          <p:nvPr/>
        </p:nvPicPr>
        <p:blipFill>
          <a:blip r:embed="rId7"/>
          <a:stretch>
            <a:fillRect/>
          </a:stretch>
        </p:blipFill>
        <p:spPr>
          <a:xfrm>
            <a:off x="6890690" y="5324131"/>
            <a:ext cx="2091059" cy="1509790"/>
          </a:xfrm>
          <a:prstGeom prst="rect">
            <a:avLst/>
          </a:prstGeom>
        </p:spPr>
      </p:pic>
      <p:pic>
        <p:nvPicPr>
          <p:cNvPr id="19" name="Picture 18" descr="A blue bird with a long tail&#10;&#10;AI-generated content may be incorrect.">
            <a:extLst>
              <a:ext uri="{FF2B5EF4-FFF2-40B4-BE49-F238E27FC236}">
                <a16:creationId xmlns:a16="http://schemas.microsoft.com/office/drawing/2014/main" id="{96007FFF-EA19-8614-134C-9BC06418F54B}"/>
              </a:ext>
            </a:extLst>
          </p:cNvPr>
          <p:cNvPicPr>
            <a:picLocks noChangeAspect="1"/>
          </p:cNvPicPr>
          <p:nvPr/>
        </p:nvPicPr>
        <p:blipFill>
          <a:blip r:embed="rId8"/>
          <a:stretch>
            <a:fillRect/>
          </a:stretch>
        </p:blipFill>
        <p:spPr>
          <a:xfrm>
            <a:off x="6971293" y="2577129"/>
            <a:ext cx="1580672" cy="1509790"/>
          </a:xfrm>
          <a:prstGeom prst="rect">
            <a:avLst/>
          </a:prstGeom>
        </p:spPr>
      </p:pic>
      <p:pic>
        <p:nvPicPr>
          <p:cNvPr id="21" name="Picture 20" descr="A close-up&#10;&#10;AI-generated content may be incorrect.">
            <a:extLst>
              <a:ext uri="{FF2B5EF4-FFF2-40B4-BE49-F238E27FC236}">
                <a16:creationId xmlns:a16="http://schemas.microsoft.com/office/drawing/2014/main" id="{1D94771F-5841-CCC7-2A72-0A93974079EE}"/>
              </a:ext>
            </a:extLst>
          </p:cNvPr>
          <p:cNvPicPr>
            <a:picLocks noChangeAspect="1"/>
          </p:cNvPicPr>
          <p:nvPr/>
        </p:nvPicPr>
        <p:blipFill>
          <a:blip r:embed="rId9"/>
          <a:stretch>
            <a:fillRect/>
          </a:stretch>
        </p:blipFill>
        <p:spPr>
          <a:xfrm>
            <a:off x="172770" y="5410043"/>
            <a:ext cx="1966232" cy="1381125"/>
          </a:xfrm>
          <a:prstGeom prst="rect">
            <a:avLst/>
          </a:prstGeom>
        </p:spPr>
      </p:pic>
      <p:pic>
        <p:nvPicPr>
          <p:cNvPr id="23" name="Picture 22" descr="A large ostrich with long legs&#10;&#10;AI-generated content may be incorrect.">
            <a:extLst>
              <a:ext uri="{FF2B5EF4-FFF2-40B4-BE49-F238E27FC236}">
                <a16:creationId xmlns:a16="http://schemas.microsoft.com/office/drawing/2014/main" id="{C9C99017-C45C-6C99-7BBC-AD1D040AE1AC}"/>
              </a:ext>
            </a:extLst>
          </p:cNvPr>
          <p:cNvPicPr>
            <a:picLocks noChangeAspect="1"/>
          </p:cNvPicPr>
          <p:nvPr/>
        </p:nvPicPr>
        <p:blipFill>
          <a:blip r:embed="rId10"/>
          <a:stretch>
            <a:fillRect/>
          </a:stretch>
        </p:blipFill>
        <p:spPr>
          <a:xfrm>
            <a:off x="275796" y="2617668"/>
            <a:ext cx="1760180" cy="1428852"/>
          </a:xfrm>
          <a:prstGeom prst="rect">
            <a:avLst/>
          </a:prstGeom>
        </p:spPr>
      </p:pic>
    </p:spTree>
    <p:extLst>
      <p:ext uri="{BB962C8B-B14F-4D97-AF65-F5344CB8AC3E}">
        <p14:creationId xmlns:p14="http://schemas.microsoft.com/office/powerpoint/2010/main" val="647656422"/>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c460bba-9d45-4fe8-a51f-de84f57723fd">
      <Terms xmlns="http://schemas.microsoft.com/office/infopath/2007/PartnerControls"/>
    </lcf76f155ced4ddcb4097134ff3c332f>
    <Activeflag xmlns="0f352ec2-05dc-4c0b-a451-7efea6af1b5d">Active</Activeflag>
    <_ExtendedDescription xmlns="http://schemas.microsoft.com/sharepoint/v3" xsi:nil="true"/>
    <TaxCatchAll xmlns="0f352ec2-05dc-4c0b-a451-7efea6af1b5d" xsi:nil="true"/>
    <SharedWithUsers xmlns="0f352ec2-05dc-4c0b-a451-7efea6af1b5d">
      <UserInfo>
        <DisplayName/>
        <AccountId xsi:nil="true"/>
        <AccountType/>
      </UserInfo>
    </SharedWithUsers>
    <MediaLengthInSeconds xmlns="6c460bba-9d45-4fe8-a51f-de84f57723fd"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WER Document" ma:contentTypeID="0x0101005AFBC54A1ECE2843ABC2CC7C961D6D9E00538AACE874B0F249961FBD38FE323C0C" ma:contentTypeVersion="20" ma:contentTypeDescription="" ma:contentTypeScope="" ma:versionID="cb3e650f53e59b3d20cb7474a7ad8754">
  <xsd:schema xmlns:xsd="http://www.w3.org/2001/XMLSchema" xmlns:xs="http://www.w3.org/2001/XMLSchema" xmlns:p="http://schemas.microsoft.com/office/2006/metadata/properties" xmlns:ns1="http://schemas.microsoft.com/sharepoint/v3" xmlns:ns2="0f352ec2-05dc-4c0b-a451-7efea6af1b5d" xmlns:ns3="6c460bba-9d45-4fe8-a51f-de84f57723fd" targetNamespace="http://schemas.microsoft.com/office/2006/metadata/properties" ma:root="true" ma:fieldsID="ce4ff5a7eeafdc23d8a224436a040d09" ns1:_="" ns2:_="" ns3:_="">
    <xsd:import namespace="http://schemas.microsoft.com/sharepoint/v3"/>
    <xsd:import namespace="0f352ec2-05dc-4c0b-a451-7efea6af1b5d"/>
    <xsd:import namespace="6c460bba-9d45-4fe8-a51f-de84f57723fd"/>
    <xsd:element name="properties">
      <xsd:complexType>
        <xsd:sequence>
          <xsd:element name="documentManagement">
            <xsd:complexType>
              <xsd:all>
                <xsd:element ref="ns1:_ExtendedDescription" minOccurs="0"/>
                <xsd:element ref="ns2:Activeflag"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8" nillable="true" ma:displayName="Description" ma:internalName="_ExtendedDescription">
      <xsd:simpleType>
        <xsd:restriction base="dms:Note">
          <xsd:maxLength value="255"/>
        </xsd:restriction>
      </xsd:simpleType>
    </xsd:element>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352ec2-05dc-4c0b-a451-7efea6af1b5d" elementFormDefault="qualified">
    <xsd:import namespace="http://schemas.microsoft.com/office/2006/documentManagement/types"/>
    <xsd:import namespace="http://schemas.microsoft.com/office/infopath/2007/PartnerControls"/>
    <xsd:element name="Activeflag" ma:index="9" nillable="true" ma:displayName="Activeflag" ma:default="Active" ma:format="Dropdown" ma:indexed="true" ma:internalName="Activeflag">
      <xsd:simpleType>
        <xsd:restriction base="dms:Choice">
          <xsd:enumeration value="Active"/>
          <xsd:enumeration value="Closed"/>
        </xsd:restriction>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2162bc-24bc-45b6-8ad3-b5fee3270009}" ma:internalName="TaxCatchAll" ma:showField="CatchAllData" ma:web="0f352ec2-05dc-4c0b-a451-7efea6af1b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460bba-9d45-4fe8-a51f-de84f57723fd"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ca7afb8-23c1-4170-8ec2-2d00fcd7987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44CBE9-DFC1-49FC-A87C-CE7A81F72654}">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c460bba-9d45-4fe8-a51f-de84f57723fd"/>
    <ds:schemaRef ds:uri="0f352ec2-05dc-4c0b-a451-7efea6af1b5d"/>
    <ds:schemaRef ds:uri="http://www.w3.org/XML/1998/namespace"/>
    <ds:schemaRef ds:uri="http://purl.org/dc/dcmitype/"/>
  </ds:schemaRefs>
</ds:datastoreItem>
</file>

<file path=customXml/itemProps2.xml><?xml version="1.0" encoding="utf-8"?>
<ds:datastoreItem xmlns:ds="http://schemas.openxmlformats.org/officeDocument/2006/customXml" ds:itemID="{EE4AB0EC-ECFF-4646-BC81-1EA0AB405A39}">
  <ds:schemaRefs>
    <ds:schemaRef ds:uri="http://schemas.microsoft.com/sharepoint/v3/contenttype/forms"/>
  </ds:schemaRefs>
</ds:datastoreItem>
</file>

<file path=customXml/itemProps3.xml><?xml version="1.0" encoding="utf-8"?>
<ds:datastoreItem xmlns:ds="http://schemas.openxmlformats.org/officeDocument/2006/customXml" ds:itemID="{1DE56D8E-1DEF-4C18-AFAC-C4646BC68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352ec2-05dc-4c0b-a451-7efea6af1b5d"/>
    <ds:schemaRef ds:uri="6c460bba-9d45-4fe8-a51f-de84f57723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13167</TotalTime>
  <Words>2388</Words>
  <Application>Microsoft Office PowerPoint</Application>
  <PresentationFormat>On-screen Show (4:3)</PresentationFormat>
  <Paragraphs>233</Paragraphs>
  <Slides>31</Slides>
  <Notes>22</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Aptos</vt:lpstr>
      <vt:lpstr>Aptos Display</vt:lpstr>
      <vt:lpstr>Arial</vt:lpstr>
      <vt:lpstr>Calibri</vt:lpstr>
      <vt:lpstr>VAG Rounded Std Light</vt:lpstr>
      <vt:lpstr>VAG Rounded Std Thin</vt:lpstr>
      <vt:lpstr>Office Theme</vt:lpstr>
      <vt:lpstr>Custom Design</vt:lpstr>
      <vt:lpstr>1_Custom Design</vt:lpstr>
      <vt:lpstr>2_Custom Design</vt:lpstr>
      <vt:lpstr>PowerPoint Presentation</vt:lpstr>
      <vt:lpstr>PowerPoint Presentation</vt:lpstr>
      <vt:lpstr>Looking at worms</vt:lpstr>
      <vt:lpstr>PowerPoint Presentation</vt:lpstr>
      <vt:lpstr>Living, non-living or once-living </vt:lpstr>
      <vt:lpstr>PowerPoint Presentation</vt:lpstr>
      <vt:lpstr>Anatomy of a worm</vt:lpstr>
      <vt:lpstr>Let’s investigate</vt:lpstr>
      <vt:lpstr>Classifying living things by observable characteristics</vt:lpstr>
      <vt:lpstr>Producers, consumers, decomposers </vt:lpstr>
      <vt:lpstr>Producers, consumers, decomposers </vt:lpstr>
      <vt:lpstr>Producers, consumers, decomposers </vt:lpstr>
      <vt:lpstr>Let’s investigate</vt:lpstr>
      <vt:lpstr>Let’s investigate</vt:lpstr>
      <vt:lpstr>Let’s discuss</vt:lpstr>
      <vt:lpstr>PowerPoint Presentation</vt:lpstr>
      <vt:lpstr>PowerPoint Presentation</vt:lpstr>
      <vt:lpstr>How to make a mini worm farm</vt:lpstr>
      <vt:lpstr>Let’s plan</vt:lpstr>
      <vt:lpstr>Let’s investigate</vt:lpstr>
      <vt:lpstr>Let’s record</vt:lpstr>
      <vt:lpstr>Let’s discuss</vt:lpstr>
      <vt:lpstr>PowerPoint Presentation</vt:lpstr>
      <vt:lpstr>Let’s discuss</vt:lpstr>
      <vt:lpstr>Why worms are important</vt:lpstr>
      <vt:lpstr>Why worm farms are important</vt:lpstr>
      <vt:lpstr>How to make a grassy head</vt:lpstr>
      <vt:lpstr>Let’s plan</vt:lpstr>
      <vt:lpstr>Let’s investigate</vt:lpstr>
      <vt:lpstr>Let’s record</vt:lpstr>
      <vt:lpstr>Let’s discuss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Worm science </dc:title>
  <dc:creator>Abbie Harris</dc:creator>
  <cp:lastModifiedBy>Kate MacRae</cp:lastModifiedBy>
  <cp:revision>206</cp:revision>
  <dcterms:created xsi:type="dcterms:W3CDTF">2021-12-14T05:36:30Z</dcterms:created>
  <dcterms:modified xsi:type="dcterms:W3CDTF">2026-04-09T03:17:41Z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7b4816-525d-4976-93bd-bcb06a9c224c_Enabled">
    <vt:lpwstr>true</vt:lpwstr>
  </property>
  <property fmtid="{D5CDD505-2E9C-101B-9397-08002B2CF9AE}" pid="3" name="MSIP_Label_8e7b4816-525d-4976-93bd-bcb06a9c224c_SetDate">
    <vt:lpwstr>2024-05-01T06:08:30Z</vt:lpwstr>
  </property>
  <property fmtid="{D5CDD505-2E9C-101B-9397-08002B2CF9AE}" pid="4" name="MSIP_Label_8e7b4816-525d-4976-93bd-bcb06a9c224c_Method">
    <vt:lpwstr>Standard</vt:lpwstr>
  </property>
  <property fmtid="{D5CDD505-2E9C-101B-9397-08002B2CF9AE}" pid="5" name="MSIP_Label_8e7b4816-525d-4976-93bd-bcb06a9c224c_Name">
    <vt:lpwstr>Official</vt:lpwstr>
  </property>
  <property fmtid="{D5CDD505-2E9C-101B-9397-08002B2CF9AE}" pid="6" name="MSIP_Label_8e7b4816-525d-4976-93bd-bcb06a9c224c_SiteId">
    <vt:lpwstr>53ebe217-aa1e-46fe-b88e-9d762dec2ef6</vt:lpwstr>
  </property>
  <property fmtid="{D5CDD505-2E9C-101B-9397-08002B2CF9AE}" pid="7" name="MSIP_Label_8e7b4816-525d-4976-93bd-bcb06a9c224c_ActionId">
    <vt:lpwstr>e9de3987-e5b6-4bfd-a667-e91715606168</vt:lpwstr>
  </property>
  <property fmtid="{D5CDD505-2E9C-101B-9397-08002B2CF9AE}" pid="8" name="MSIP_Label_8e7b4816-525d-4976-93bd-bcb06a9c224c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y fmtid="{D5CDD505-2E9C-101B-9397-08002B2CF9AE}" pid="11" name="ContentTypeId">
    <vt:lpwstr>0x0101005AFBC54A1ECE2843ABC2CC7C961D6D9E00538AACE874B0F249961FBD38FE323C0C</vt:lpwstr>
  </property>
  <property fmtid="{D5CDD505-2E9C-101B-9397-08002B2CF9AE}" pid="12" name="Order">
    <vt:r8>11600</vt:r8>
  </property>
  <property fmtid="{D5CDD505-2E9C-101B-9397-08002B2CF9AE}" pid="13" name="ComplianceAssetId">
    <vt:lpwstr/>
  </property>
  <property fmtid="{D5CDD505-2E9C-101B-9397-08002B2CF9AE}" pid="14" name="TriggerFlowInfo">
    <vt:lpwstr/>
  </property>
  <property fmtid="{D5CDD505-2E9C-101B-9397-08002B2CF9AE}" pid="15" name="MediaServiceImageTags">
    <vt:lpwstr/>
  </property>
</Properties>
</file>